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5" r:id="rId1"/>
  </p:sldMasterIdLst>
  <p:sldIdLst>
    <p:sldId id="256" r:id="rId2"/>
    <p:sldId id="274" r:id="rId3"/>
    <p:sldId id="275" r:id="rId4"/>
    <p:sldId id="276" r:id="rId5"/>
    <p:sldId id="279" r:id="rId6"/>
    <p:sldId id="280" r:id="rId7"/>
    <p:sldId id="278" r:id="rId8"/>
    <p:sldId id="281" r:id="rId9"/>
    <p:sldId id="282" r:id="rId10"/>
    <p:sldId id="284" r:id="rId11"/>
    <p:sldId id="285" r:id="rId12"/>
    <p:sldId id="290" r:id="rId13"/>
    <p:sldId id="283" r:id="rId14"/>
    <p:sldId id="291" r:id="rId15"/>
    <p:sldId id="292" r:id="rId16"/>
    <p:sldId id="293" r:id="rId17"/>
    <p:sldId id="294" r:id="rId18"/>
    <p:sldId id="286" r:id="rId19"/>
    <p:sldId id="287" r:id="rId20"/>
    <p:sldId id="288" r:id="rId21"/>
    <p:sldId id="289" r:id="rId22"/>
    <p:sldId id="270"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p:scale>
          <a:sx n="100" d="100"/>
          <a:sy n="100" d="100"/>
        </p:scale>
        <p:origin x="-2448" y="-9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‹Nº›</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2092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50729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09352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55038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026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0217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96615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8186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832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29185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405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79710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1269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0197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221093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1186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s-ES"/>
              <a:t>Haga clic para modificar el estilo de título del patrón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2/11/2022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61692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2/11/2022</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5709583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hyperlink" Target="https://www.leodoncel.com.co/como-le-fue-a-mi-colegio/?CODIGO=033704&amp;e=colegio&amp;submitAuth=" TargetMode="External"/><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8625642" y="1642530"/>
            <a:ext cx="1106362" cy="1253067"/>
          </a:xfrm>
          <a:prstGeom prst="rect">
            <a:avLst/>
          </a:prstGeom>
        </p:spPr>
      </p:pic>
      <p:sp>
        <p:nvSpPr>
          <p:cNvPr id="2" name="Título 1"/>
          <p:cNvSpPr>
            <a:spLocks noGrp="1"/>
          </p:cNvSpPr>
          <p:nvPr>
            <p:ph type="ctrTitle"/>
          </p:nvPr>
        </p:nvSpPr>
        <p:spPr>
          <a:xfrm>
            <a:off x="2692398" y="2069838"/>
            <a:ext cx="6815669" cy="1515533"/>
          </a:xfrm>
        </p:spPr>
        <p:txBody>
          <a:bodyPr/>
          <a:lstStyle/>
          <a:p>
            <a:r>
              <a:rPr lang="es-CO" sz="3200" dirty="0">
                <a:latin typeface="Arial Black" panose="020B0A04020102020204" pitchFamily="34" charset="0"/>
              </a:rPr>
              <a:t>INSTITUTO TÉCNICO AGRÍCOLA </a:t>
            </a:r>
          </a:p>
        </p:txBody>
      </p:sp>
      <p:sp>
        <p:nvSpPr>
          <p:cNvPr id="3" name="Subtítulo 2"/>
          <p:cNvSpPr>
            <a:spLocks noGrp="1"/>
          </p:cNvSpPr>
          <p:nvPr>
            <p:ph type="subTitle" idx="1"/>
          </p:nvPr>
        </p:nvSpPr>
        <p:spPr>
          <a:xfrm>
            <a:off x="2546624" y="4012679"/>
            <a:ext cx="6815669" cy="1320802"/>
          </a:xfrm>
        </p:spPr>
        <p:txBody>
          <a:bodyPr>
            <a:normAutofit/>
          </a:bodyPr>
          <a:lstStyle/>
          <a:p>
            <a:pPr algn="ctr"/>
            <a:r>
              <a:rPr lang="es-CO" sz="1400" b="1" dirty="0">
                <a:latin typeface="Baskerville Old Face" panose="02020602080505020303" pitchFamily="18" charset="0"/>
              </a:rPr>
              <a:t>Trabajo, Ciencia y Esfuerzo </a:t>
            </a:r>
            <a:r>
              <a:rPr lang="es-ES" sz="1400" dirty="0"/>
              <a:t>Resolución No. 4020 de diciembre 29 de 2020  </a:t>
            </a:r>
            <a:r>
              <a:rPr lang="es-CO" sz="1400" dirty="0"/>
              <a:t>- DANE No. 254313000054-01</a:t>
            </a:r>
            <a:endParaRPr lang="es-CO" sz="1400" dirty="0">
              <a:latin typeface="Baskerville Old Face" panose="02020602080505020303" pitchFamily="18" charset="0"/>
            </a:endParaRPr>
          </a:p>
        </p:txBody>
      </p:sp>
      <p:pic>
        <p:nvPicPr>
          <p:cNvPr id="5" name="Imagen 4">
            <a:extLst>
              <a:ext uri="{FF2B5EF4-FFF2-40B4-BE49-F238E27FC236}">
                <a16:creationId xmlns:a16="http://schemas.microsoft.com/office/drawing/2014/main" id="{617C6713-05C6-46C5-B7FB-A53D04BBE283}"/>
              </a:ext>
            </a:extLst>
          </p:cNvPr>
          <p:cNvPicPr>
            <a:picLocks noChangeAspect="1"/>
          </p:cNvPicPr>
          <p:nvPr/>
        </p:nvPicPr>
        <p:blipFill rotWithShape="1">
          <a:blip r:embed="rId3"/>
          <a:srcRect l="63127" t="22439" r="28469" b="70856"/>
          <a:stretch/>
        </p:blipFill>
        <p:spPr>
          <a:xfrm>
            <a:off x="2468461" y="1642530"/>
            <a:ext cx="1886742" cy="846406"/>
          </a:xfrm>
          <a:prstGeom prst="rect">
            <a:avLst/>
          </a:prstGeom>
        </p:spPr>
      </p:pic>
    </p:spTree>
    <p:extLst>
      <p:ext uri="{BB962C8B-B14F-4D97-AF65-F5344CB8AC3E}">
        <p14:creationId xmlns:p14="http://schemas.microsoft.com/office/powerpoint/2010/main" val="567465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12A533-EA7A-474D-A3EF-EC4D737F4CA7}"/>
              </a:ext>
            </a:extLst>
          </p:cNvPr>
          <p:cNvSpPr>
            <a:spLocks noGrp="1"/>
          </p:cNvSpPr>
          <p:nvPr>
            <p:ph type="title"/>
          </p:nvPr>
        </p:nvSpPr>
        <p:spPr/>
        <p:txBody>
          <a:bodyPr/>
          <a:lstStyle/>
          <a:p>
            <a:r>
              <a:rPr lang="es-MX" dirty="0"/>
              <a:t>Momento 3</a:t>
            </a:r>
            <a:endParaRPr lang="es-CO" dirty="0"/>
          </a:p>
        </p:txBody>
      </p:sp>
      <p:sp>
        <p:nvSpPr>
          <p:cNvPr id="3" name="Marcador de contenido 2">
            <a:extLst>
              <a:ext uri="{FF2B5EF4-FFF2-40B4-BE49-F238E27FC236}">
                <a16:creationId xmlns:a16="http://schemas.microsoft.com/office/drawing/2014/main" id="{01BC526F-CEA0-488D-93B0-5563C97D764A}"/>
              </a:ext>
            </a:extLst>
          </p:cNvPr>
          <p:cNvSpPr>
            <a:spLocks noGrp="1"/>
          </p:cNvSpPr>
          <p:nvPr>
            <p:ph idx="1"/>
          </p:nvPr>
        </p:nvSpPr>
        <p:spPr/>
        <p:txBody>
          <a:bodyPr>
            <a:normAutofit/>
          </a:bodyPr>
          <a:lstStyle/>
          <a:p>
            <a:r>
              <a:rPr lang="es-MX" sz="2800" dirty="0"/>
              <a:t>Socialización de los grupos.</a:t>
            </a:r>
          </a:p>
          <a:p>
            <a:r>
              <a:rPr lang="es-MX" sz="2800" dirty="0"/>
              <a:t>Cada grupo da su aporte frente a la pregunta asignada para hacer el análisis correspondiente. </a:t>
            </a:r>
            <a:endParaRPr lang="es-CO" sz="2800" dirty="0"/>
          </a:p>
        </p:txBody>
      </p:sp>
      <p:pic>
        <p:nvPicPr>
          <p:cNvPr id="4" name="Imagen 3">
            <a:extLst>
              <a:ext uri="{FF2B5EF4-FFF2-40B4-BE49-F238E27FC236}">
                <a16:creationId xmlns:a16="http://schemas.microsoft.com/office/drawing/2014/main" id="{B9B99D71-6AFF-4212-9E9A-94822B6C9DFB}"/>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DF3B9B1A-87B2-44DB-81C7-3BD393BA4A8D}"/>
              </a:ext>
            </a:extLst>
          </p:cNvPr>
          <p:cNvPicPr>
            <a:picLocks noChangeAspect="1"/>
          </p:cNvPicPr>
          <p:nvPr/>
        </p:nvPicPr>
        <p:blipFill>
          <a:blip r:embed="rId3"/>
          <a:stretch>
            <a:fillRect/>
          </a:stretch>
        </p:blipFill>
        <p:spPr>
          <a:xfrm>
            <a:off x="10581956" y="711199"/>
            <a:ext cx="834648" cy="945323"/>
          </a:xfrm>
          <a:prstGeom prst="rect">
            <a:avLst/>
          </a:prstGeom>
        </p:spPr>
      </p:pic>
      <p:pic>
        <p:nvPicPr>
          <p:cNvPr id="1026" name="Picture 2" descr="Transparent Teamwork Clipart - Trabajo En Equipos Png, Png Download -  kindpng">
            <a:extLst>
              <a:ext uri="{FF2B5EF4-FFF2-40B4-BE49-F238E27FC236}">
                <a16:creationId xmlns:a16="http://schemas.microsoft.com/office/drawing/2014/main" id="{84D390BC-222A-48D2-90C3-9C56A01F15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9608" y="3634215"/>
            <a:ext cx="2214217" cy="2512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367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602571-110A-4B00-88F0-C1B640790F27}"/>
              </a:ext>
            </a:extLst>
          </p:cNvPr>
          <p:cNvSpPr>
            <a:spLocks noGrp="1"/>
          </p:cNvSpPr>
          <p:nvPr>
            <p:ph type="title"/>
          </p:nvPr>
        </p:nvSpPr>
        <p:spPr/>
        <p:txBody>
          <a:bodyPr/>
          <a:lstStyle/>
          <a:p>
            <a:r>
              <a:rPr lang="es-MX" dirty="0"/>
              <a:t>Análisis</a:t>
            </a:r>
            <a:r>
              <a:rPr lang="es-MX" sz="4000" dirty="0"/>
              <a:t> de resultados </a:t>
            </a:r>
            <a:r>
              <a:rPr lang="es-MX" dirty="0"/>
              <a:t>2021</a:t>
            </a:r>
            <a:endParaRPr lang="es-CO" dirty="0"/>
          </a:p>
        </p:txBody>
      </p:sp>
      <p:sp>
        <p:nvSpPr>
          <p:cNvPr id="3" name="Marcador de contenido 2">
            <a:extLst>
              <a:ext uri="{FF2B5EF4-FFF2-40B4-BE49-F238E27FC236}">
                <a16:creationId xmlns:a16="http://schemas.microsoft.com/office/drawing/2014/main" id="{951B7749-B1B4-4F1C-84A8-6633AAE713CA}"/>
              </a:ext>
            </a:extLst>
          </p:cNvPr>
          <p:cNvSpPr>
            <a:spLocks noGrp="1"/>
          </p:cNvSpPr>
          <p:nvPr>
            <p:ph idx="1"/>
          </p:nvPr>
        </p:nvSpPr>
        <p:spPr/>
        <p:txBody>
          <a:bodyPr/>
          <a:lstStyle/>
          <a:p>
            <a:r>
              <a:rPr lang="es-MX" dirty="0"/>
              <a:t>Análisis de resultados de la prueba externa del año 2021 en las áreas fundamentales. </a:t>
            </a:r>
          </a:p>
          <a:p>
            <a:endParaRPr lang="es-CO" dirty="0"/>
          </a:p>
        </p:txBody>
      </p:sp>
      <p:pic>
        <p:nvPicPr>
          <p:cNvPr id="4" name="Imagen 3">
            <a:extLst>
              <a:ext uri="{FF2B5EF4-FFF2-40B4-BE49-F238E27FC236}">
                <a16:creationId xmlns:a16="http://schemas.microsoft.com/office/drawing/2014/main" id="{90569E73-26CD-4954-969E-247070C1642F}"/>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DDDE8755-8333-4548-B900-9793232178B7}"/>
              </a:ext>
            </a:extLst>
          </p:cNvPr>
          <p:cNvPicPr>
            <a:picLocks noChangeAspect="1"/>
          </p:cNvPicPr>
          <p:nvPr/>
        </p:nvPicPr>
        <p:blipFill>
          <a:blip r:embed="rId3"/>
          <a:stretch>
            <a:fillRect/>
          </a:stretch>
        </p:blipFill>
        <p:spPr>
          <a:xfrm>
            <a:off x="10581956" y="711199"/>
            <a:ext cx="834648" cy="945323"/>
          </a:xfrm>
          <a:prstGeom prst="rect">
            <a:avLst/>
          </a:prstGeom>
        </p:spPr>
      </p:pic>
      <p:pic>
        <p:nvPicPr>
          <p:cNvPr id="6" name="Imagen 5">
            <a:extLst>
              <a:ext uri="{FF2B5EF4-FFF2-40B4-BE49-F238E27FC236}">
                <a16:creationId xmlns:a16="http://schemas.microsoft.com/office/drawing/2014/main" id="{DE7E7590-FC81-4D06-9165-4F903DB4A39C}"/>
              </a:ext>
            </a:extLst>
          </p:cNvPr>
          <p:cNvPicPr>
            <a:picLocks noChangeAspect="1"/>
          </p:cNvPicPr>
          <p:nvPr/>
        </p:nvPicPr>
        <p:blipFill rotWithShape="1">
          <a:blip r:embed="rId4"/>
          <a:srcRect l="1305" t="46549" r="1631" b="36600"/>
          <a:stretch/>
        </p:blipFill>
        <p:spPr>
          <a:xfrm>
            <a:off x="825414" y="3429000"/>
            <a:ext cx="10071183" cy="1605744"/>
          </a:xfrm>
          <a:prstGeom prst="rect">
            <a:avLst/>
          </a:prstGeom>
        </p:spPr>
      </p:pic>
    </p:spTree>
    <p:extLst>
      <p:ext uri="{BB962C8B-B14F-4D97-AF65-F5344CB8AC3E}">
        <p14:creationId xmlns:p14="http://schemas.microsoft.com/office/powerpoint/2010/main" val="2804186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07D660-6D72-4E05-B27F-211245514650}"/>
              </a:ext>
            </a:extLst>
          </p:cNvPr>
          <p:cNvSpPr>
            <a:spLocks noGrp="1"/>
          </p:cNvSpPr>
          <p:nvPr>
            <p:ph type="title"/>
          </p:nvPr>
        </p:nvSpPr>
        <p:spPr/>
        <p:txBody>
          <a:bodyPr/>
          <a:lstStyle/>
          <a:p>
            <a:r>
              <a:rPr lang="es-CO" dirty="0"/>
              <a:t>Rendimiento pruebas externas 2021</a:t>
            </a:r>
          </a:p>
        </p:txBody>
      </p:sp>
      <p:pic>
        <p:nvPicPr>
          <p:cNvPr id="5" name="Marcador de contenido 4">
            <a:extLst>
              <a:ext uri="{FF2B5EF4-FFF2-40B4-BE49-F238E27FC236}">
                <a16:creationId xmlns:a16="http://schemas.microsoft.com/office/drawing/2014/main" id="{2DC03471-9AA2-464E-9A3F-DA0BF2CB3177}"/>
              </a:ext>
            </a:extLst>
          </p:cNvPr>
          <p:cNvPicPr>
            <a:picLocks noGrp="1" noChangeAspect="1"/>
          </p:cNvPicPr>
          <p:nvPr>
            <p:ph idx="1"/>
          </p:nvPr>
        </p:nvPicPr>
        <p:blipFill rotWithShape="1">
          <a:blip r:embed="rId2"/>
          <a:srcRect l="2812" t="5278" r="15403" b="1467"/>
          <a:stretch/>
        </p:blipFill>
        <p:spPr>
          <a:xfrm>
            <a:off x="2647506" y="2506649"/>
            <a:ext cx="5902385" cy="3638970"/>
          </a:xfrm>
        </p:spPr>
      </p:pic>
      <p:sp>
        <p:nvSpPr>
          <p:cNvPr id="9" name="CuadroTexto 8">
            <a:hlinkClick r:id="rId3"/>
            <a:extLst>
              <a:ext uri="{FF2B5EF4-FFF2-40B4-BE49-F238E27FC236}">
                <a16:creationId xmlns:a16="http://schemas.microsoft.com/office/drawing/2014/main" id="{16A043F0-1A85-4E22-97A6-672F75FA0C1A}"/>
              </a:ext>
            </a:extLst>
          </p:cNvPr>
          <p:cNvSpPr txBox="1"/>
          <p:nvPr/>
        </p:nvSpPr>
        <p:spPr>
          <a:xfrm>
            <a:off x="8549891" y="4860205"/>
            <a:ext cx="2922639" cy="1015663"/>
          </a:xfrm>
          <a:prstGeom prst="rect">
            <a:avLst/>
          </a:prstGeom>
          <a:noFill/>
        </p:spPr>
        <p:txBody>
          <a:bodyPr wrap="square" rtlCol="0">
            <a:spAutoFit/>
          </a:bodyPr>
          <a:lstStyle/>
          <a:p>
            <a:pPr algn="ctr"/>
            <a:r>
              <a:rPr lang="es-CO" sz="1200" b="1" dirty="0">
                <a:solidFill>
                  <a:srgbClr val="0070C0"/>
                </a:solidFill>
              </a:rPr>
              <a:t>¿Cómo le fue a mi colegio? </a:t>
            </a:r>
          </a:p>
          <a:p>
            <a:r>
              <a:rPr lang="es-CO" sz="1200" dirty="0"/>
              <a:t>https://www.leodoncel.com.co/como-le-fue-a-mi-colegio/?CODIGO=033704&amp;e=colegio&amp;submitAuth=</a:t>
            </a:r>
          </a:p>
        </p:txBody>
      </p:sp>
      <p:pic>
        <p:nvPicPr>
          <p:cNvPr id="10" name="Imagen 9">
            <a:extLst>
              <a:ext uri="{FF2B5EF4-FFF2-40B4-BE49-F238E27FC236}">
                <a16:creationId xmlns:a16="http://schemas.microsoft.com/office/drawing/2014/main" id="{63831251-05C6-4C60-8245-9300B2DE13C5}"/>
              </a:ext>
            </a:extLst>
          </p:cNvPr>
          <p:cNvPicPr>
            <a:picLocks noChangeAspect="1"/>
          </p:cNvPicPr>
          <p:nvPr/>
        </p:nvPicPr>
        <p:blipFill rotWithShape="1">
          <a:blip r:embed="rId4"/>
          <a:srcRect l="63127" t="22439" r="28469" b="70856"/>
          <a:stretch/>
        </p:blipFill>
        <p:spPr>
          <a:xfrm>
            <a:off x="684178" y="711199"/>
            <a:ext cx="1634952" cy="733451"/>
          </a:xfrm>
          <a:prstGeom prst="rect">
            <a:avLst/>
          </a:prstGeom>
        </p:spPr>
      </p:pic>
      <p:pic>
        <p:nvPicPr>
          <p:cNvPr id="11" name="Imagen 10">
            <a:extLst>
              <a:ext uri="{FF2B5EF4-FFF2-40B4-BE49-F238E27FC236}">
                <a16:creationId xmlns:a16="http://schemas.microsoft.com/office/drawing/2014/main" id="{09510E41-057D-4F2A-86C6-B78D2A0CAD8B}"/>
              </a:ext>
            </a:extLst>
          </p:cNvPr>
          <p:cNvPicPr>
            <a:picLocks noChangeAspect="1"/>
          </p:cNvPicPr>
          <p:nvPr/>
        </p:nvPicPr>
        <p:blipFill>
          <a:blip r:embed="rId5"/>
          <a:stretch>
            <a:fillRect/>
          </a:stretch>
        </p:blipFill>
        <p:spPr>
          <a:xfrm>
            <a:off x="10581956" y="711199"/>
            <a:ext cx="834648" cy="945323"/>
          </a:xfrm>
          <a:prstGeom prst="rect">
            <a:avLst/>
          </a:prstGeom>
        </p:spPr>
      </p:pic>
    </p:spTree>
    <p:extLst>
      <p:ext uri="{BB962C8B-B14F-4D97-AF65-F5344CB8AC3E}">
        <p14:creationId xmlns:p14="http://schemas.microsoft.com/office/powerpoint/2010/main" val="1879015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E0DE86-2381-4646-B3D9-59D3FA193DCC}"/>
              </a:ext>
            </a:extLst>
          </p:cNvPr>
          <p:cNvSpPr>
            <a:spLocks noGrp="1"/>
          </p:cNvSpPr>
          <p:nvPr>
            <p:ph type="title"/>
          </p:nvPr>
        </p:nvSpPr>
        <p:spPr>
          <a:xfrm>
            <a:off x="1295402" y="982132"/>
            <a:ext cx="9601196" cy="570221"/>
          </a:xfrm>
        </p:spPr>
        <p:txBody>
          <a:bodyPr>
            <a:normAutofit fontScale="90000"/>
          </a:bodyPr>
          <a:lstStyle/>
          <a:p>
            <a:r>
              <a:rPr lang="es-MX" sz="2000" b="1" dirty="0"/>
              <a:t>COMPROMISOS EN EL FORTALECIMIENTO CURRICULAR</a:t>
            </a:r>
            <a:br>
              <a:rPr lang="es-MX" sz="2000" b="1" dirty="0"/>
            </a:br>
            <a:r>
              <a:rPr lang="es-MX" sz="2000" b="1" dirty="0"/>
              <a:t>Entrega tabla </a:t>
            </a:r>
            <a:r>
              <a:rPr lang="es-MX" sz="2000" dirty="0"/>
              <a:t>:Tabla 1. componentes del plan de fortalecimiento</a:t>
            </a:r>
            <a:br>
              <a:rPr lang="es-CO" sz="2000" dirty="0"/>
            </a:br>
            <a:endParaRPr lang="es-CO" sz="2000" b="1" dirty="0"/>
          </a:p>
        </p:txBody>
      </p:sp>
      <p:sp>
        <p:nvSpPr>
          <p:cNvPr id="3" name="Marcador de contenido 2">
            <a:extLst>
              <a:ext uri="{FF2B5EF4-FFF2-40B4-BE49-F238E27FC236}">
                <a16:creationId xmlns:a16="http://schemas.microsoft.com/office/drawing/2014/main" id="{D0260B02-0300-4BBD-A21D-DF745491A1E0}"/>
              </a:ext>
            </a:extLst>
          </p:cNvPr>
          <p:cNvSpPr>
            <a:spLocks noGrp="1"/>
          </p:cNvSpPr>
          <p:nvPr>
            <p:ph idx="1"/>
          </p:nvPr>
        </p:nvSpPr>
        <p:spPr/>
        <p:txBody>
          <a:bodyPr/>
          <a:lstStyle/>
          <a:p>
            <a:endParaRPr lang="es-CO" dirty="0"/>
          </a:p>
        </p:txBody>
      </p:sp>
      <p:pic>
        <p:nvPicPr>
          <p:cNvPr id="5" name="Imagen 4">
            <a:extLst>
              <a:ext uri="{FF2B5EF4-FFF2-40B4-BE49-F238E27FC236}">
                <a16:creationId xmlns:a16="http://schemas.microsoft.com/office/drawing/2014/main" id="{4F2462D3-DBB5-405D-BBB4-666CBC9DCDAA}"/>
              </a:ext>
            </a:extLst>
          </p:cNvPr>
          <p:cNvPicPr>
            <a:picLocks noChangeAspect="1"/>
          </p:cNvPicPr>
          <p:nvPr/>
        </p:nvPicPr>
        <p:blipFill rotWithShape="1">
          <a:blip r:embed="rId2"/>
          <a:srcRect l="27826" t="14303" r="27609" b="14304"/>
          <a:stretch/>
        </p:blipFill>
        <p:spPr>
          <a:xfrm>
            <a:off x="747511" y="1471231"/>
            <a:ext cx="5191168" cy="4675570"/>
          </a:xfrm>
          <a:prstGeom prst="rect">
            <a:avLst/>
          </a:prstGeom>
        </p:spPr>
      </p:pic>
      <p:pic>
        <p:nvPicPr>
          <p:cNvPr id="6" name="Imagen 5">
            <a:extLst>
              <a:ext uri="{FF2B5EF4-FFF2-40B4-BE49-F238E27FC236}">
                <a16:creationId xmlns:a16="http://schemas.microsoft.com/office/drawing/2014/main" id="{658F3F0E-DC83-43B9-8952-971A79BD247A}"/>
              </a:ext>
            </a:extLst>
          </p:cNvPr>
          <p:cNvPicPr>
            <a:picLocks noChangeAspect="1"/>
          </p:cNvPicPr>
          <p:nvPr/>
        </p:nvPicPr>
        <p:blipFill rotWithShape="1">
          <a:blip r:embed="rId3"/>
          <a:srcRect l="28153" t="18535" r="27609" b="8965"/>
          <a:stretch/>
        </p:blipFill>
        <p:spPr>
          <a:xfrm>
            <a:off x="6096000" y="1782657"/>
            <a:ext cx="4908698" cy="4323070"/>
          </a:xfrm>
          <a:prstGeom prst="rect">
            <a:avLst/>
          </a:prstGeom>
        </p:spPr>
      </p:pic>
      <p:pic>
        <p:nvPicPr>
          <p:cNvPr id="7" name="Imagen 6">
            <a:extLst>
              <a:ext uri="{FF2B5EF4-FFF2-40B4-BE49-F238E27FC236}">
                <a16:creationId xmlns:a16="http://schemas.microsoft.com/office/drawing/2014/main" id="{9996BE55-B0B5-41D5-8EE7-F647ED78FA2F}"/>
              </a:ext>
            </a:extLst>
          </p:cNvPr>
          <p:cNvPicPr>
            <a:picLocks noChangeAspect="1"/>
          </p:cNvPicPr>
          <p:nvPr/>
        </p:nvPicPr>
        <p:blipFill>
          <a:blip r:embed="rId4"/>
          <a:stretch>
            <a:fillRect/>
          </a:stretch>
        </p:blipFill>
        <p:spPr>
          <a:xfrm>
            <a:off x="10581956" y="711199"/>
            <a:ext cx="834648" cy="945323"/>
          </a:xfrm>
          <a:prstGeom prst="rect">
            <a:avLst/>
          </a:prstGeom>
        </p:spPr>
      </p:pic>
      <p:pic>
        <p:nvPicPr>
          <p:cNvPr id="8" name="Imagen 7">
            <a:extLst>
              <a:ext uri="{FF2B5EF4-FFF2-40B4-BE49-F238E27FC236}">
                <a16:creationId xmlns:a16="http://schemas.microsoft.com/office/drawing/2014/main" id="{E2955AD7-1A92-47C2-AD60-861E19ABC98A}"/>
              </a:ext>
            </a:extLst>
          </p:cNvPr>
          <p:cNvPicPr>
            <a:picLocks noChangeAspect="1"/>
          </p:cNvPicPr>
          <p:nvPr/>
        </p:nvPicPr>
        <p:blipFill rotWithShape="1">
          <a:blip r:embed="rId5"/>
          <a:srcRect l="63127" t="22439" r="28469" b="70856"/>
          <a:stretch/>
        </p:blipFill>
        <p:spPr>
          <a:xfrm>
            <a:off x="684178" y="711199"/>
            <a:ext cx="1634952" cy="733451"/>
          </a:xfrm>
          <a:prstGeom prst="rect">
            <a:avLst/>
          </a:prstGeom>
        </p:spPr>
      </p:pic>
    </p:spTree>
    <p:extLst>
      <p:ext uri="{BB962C8B-B14F-4D97-AF65-F5344CB8AC3E}">
        <p14:creationId xmlns:p14="http://schemas.microsoft.com/office/powerpoint/2010/main" val="3925199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0829F-B172-4789-BF0B-3A62DDB825BC}"/>
              </a:ext>
            </a:extLst>
          </p:cNvPr>
          <p:cNvSpPr>
            <a:spLocks noGrp="1"/>
          </p:cNvSpPr>
          <p:nvPr>
            <p:ph type="title"/>
          </p:nvPr>
        </p:nvSpPr>
        <p:spPr/>
        <p:txBody>
          <a:bodyPr/>
          <a:lstStyle/>
          <a:p>
            <a:r>
              <a:rPr lang="es-MX" dirty="0"/>
              <a:t>Datos rendimiento interno primaria 2020</a:t>
            </a:r>
            <a:endParaRPr lang="es-CO" dirty="0"/>
          </a:p>
        </p:txBody>
      </p:sp>
      <p:sp>
        <p:nvSpPr>
          <p:cNvPr id="3" name="Marcador de contenido 2">
            <a:extLst>
              <a:ext uri="{FF2B5EF4-FFF2-40B4-BE49-F238E27FC236}">
                <a16:creationId xmlns:a16="http://schemas.microsoft.com/office/drawing/2014/main" id="{625C8323-3170-44B6-BAA8-AB8A4DB34F33}"/>
              </a:ext>
            </a:extLst>
          </p:cNvPr>
          <p:cNvSpPr>
            <a:spLocks noGrp="1"/>
          </p:cNvSpPr>
          <p:nvPr>
            <p:ph idx="1"/>
          </p:nvPr>
        </p:nvSpPr>
        <p:spPr/>
        <p:txBody>
          <a:bodyPr/>
          <a:lstStyle/>
          <a:p>
            <a:pPr marL="0" indent="0">
              <a:buNone/>
            </a:pPr>
            <a:endParaRPr lang="es-CO" dirty="0"/>
          </a:p>
        </p:txBody>
      </p:sp>
      <p:pic>
        <p:nvPicPr>
          <p:cNvPr id="4" name="Imagen 3">
            <a:extLst>
              <a:ext uri="{FF2B5EF4-FFF2-40B4-BE49-F238E27FC236}">
                <a16:creationId xmlns:a16="http://schemas.microsoft.com/office/drawing/2014/main" id="{0A6EBE70-35F2-4F0A-91F1-7E565F98E7E1}"/>
              </a:ext>
            </a:extLst>
          </p:cNvPr>
          <p:cNvPicPr>
            <a:picLocks noChangeAspect="1"/>
          </p:cNvPicPr>
          <p:nvPr/>
        </p:nvPicPr>
        <p:blipFill rotWithShape="1">
          <a:blip r:embed="rId2"/>
          <a:srcRect l="2609" t="34775" r="48913" b="38352"/>
          <a:stretch/>
        </p:blipFill>
        <p:spPr>
          <a:xfrm>
            <a:off x="1742873" y="2556932"/>
            <a:ext cx="8706252" cy="2713383"/>
          </a:xfrm>
          <a:prstGeom prst="rect">
            <a:avLst/>
          </a:prstGeom>
        </p:spPr>
      </p:pic>
    </p:spTree>
    <p:extLst>
      <p:ext uri="{BB962C8B-B14F-4D97-AF65-F5344CB8AC3E}">
        <p14:creationId xmlns:p14="http://schemas.microsoft.com/office/powerpoint/2010/main" val="4092409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64AA1F-7BC1-4F65-94B1-677816E07AE8}"/>
              </a:ext>
            </a:extLst>
          </p:cNvPr>
          <p:cNvSpPr>
            <a:spLocks noGrp="1"/>
          </p:cNvSpPr>
          <p:nvPr>
            <p:ph type="title"/>
          </p:nvPr>
        </p:nvSpPr>
        <p:spPr/>
        <p:txBody>
          <a:bodyPr/>
          <a:lstStyle/>
          <a:p>
            <a:r>
              <a:rPr lang="es-MX" dirty="0"/>
              <a:t>Datos rendimiento interno primaria 2020</a:t>
            </a:r>
            <a:endParaRPr lang="es-CO" dirty="0"/>
          </a:p>
        </p:txBody>
      </p:sp>
      <p:sp>
        <p:nvSpPr>
          <p:cNvPr id="3" name="Marcador de contenido 2">
            <a:extLst>
              <a:ext uri="{FF2B5EF4-FFF2-40B4-BE49-F238E27FC236}">
                <a16:creationId xmlns:a16="http://schemas.microsoft.com/office/drawing/2014/main" id="{54D45AEC-0F09-4F4A-B9B4-FC9112A0232F}"/>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E0597BE2-48BB-4416-8D06-4A2C152DA18A}"/>
              </a:ext>
            </a:extLst>
          </p:cNvPr>
          <p:cNvPicPr>
            <a:picLocks noChangeAspect="1"/>
          </p:cNvPicPr>
          <p:nvPr/>
        </p:nvPicPr>
        <p:blipFill rotWithShape="1">
          <a:blip r:embed="rId2"/>
          <a:srcRect l="30870" t="35355" r="21631" b="14303"/>
          <a:stretch/>
        </p:blipFill>
        <p:spPr>
          <a:xfrm>
            <a:off x="2981858" y="2456805"/>
            <a:ext cx="5738073" cy="3419063"/>
          </a:xfrm>
          <a:prstGeom prst="rect">
            <a:avLst/>
          </a:prstGeom>
        </p:spPr>
      </p:pic>
    </p:spTree>
    <p:extLst>
      <p:ext uri="{BB962C8B-B14F-4D97-AF65-F5344CB8AC3E}">
        <p14:creationId xmlns:p14="http://schemas.microsoft.com/office/powerpoint/2010/main" val="4050096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0B1CE-2A5C-4FB6-89B2-ACC6C112808F}"/>
              </a:ext>
            </a:extLst>
          </p:cNvPr>
          <p:cNvSpPr>
            <a:spLocks noGrp="1"/>
          </p:cNvSpPr>
          <p:nvPr>
            <p:ph type="title"/>
          </p:nvPr>
        </p:nvSpPr>
        <p:spPr/>
        <p:txBody>
          <a:bodyPr/>
          <a:lstStyle/>
          <a:p>
            <a:r>
              <a:rPr lang="es-MX" dirty="0"/>
              <a:t>Datos rendimiento interno primaria 2021</a:t>
            </a:r>
            <a:endParaRPr lang="es-CO" dirty="0"/>
          </a:p>
        </p:txBody>
      </p:sp>
      <p:sp>
        <p:nvSpPr>
          <p:cNvPr id="3" name="Marcador de contenido 2">
            <a:extLst>
              <a:ext uri="{FF2B5EF4-FFF2-40B4-BE49-F238E27FC236}">
                <a16:creationId xmlns:a16="http://schemas.microsoft.com/office/drawing/2014/main" id="{7A5A3C95-E5CE-4840-BC9F-9BE9375138A0}"/>
              </a:ext>
            </a:extLst>
          </p:cNvPr>
          <p:cNvSpPr>
            <a:spLocks noGrp="1"/>
          </p:cNvSpPr>
          <p:nvPr>
            <p:ph idx="1"/>
          </p:nvPr>
        </p:nvSpPr>
        <p:spPr/>
        <p:txBody>
          <a:bodyPr/>
          <a:lstStyle/>
          <a:p>
            <a:pPr marL="0" indent="0">
              <a:buNone/>
            </a:pPr>
            <a:endParaRPr lang="es-CO" dirty="0"/>
          </a:p>
        </p:txBody>
      </p:sp>
      <p:pic>
        <p:nvPicPr>
          <p:cNvPr id="4" name="Imagen 3">
            <a:extLst>
              <a:ext uri="{FF2B5EF4-FFF2-40B4-BE49-F238E27FC236}">
                <a16:creationId xmlns:a16="http://schemas.microsoft.com/office/drawing/2014/main" id="{A487B4F1-A5B3-4CCD-8024-ED5402CBF84D}"/>
              </a:ext>
            </a:extLst>
          </p:cNvPr>
          <p:cNvPicPr>
            <a:picLocks noChangeAspect="1"/>
          </p:cNvPicPr>
          <p:nvPr/>
        </p:nvPicPr>
        <p:blipFill rotWithShape="1">
          <a:blip r:embed="rId2"/>
          <a:srcRect l="3152" t="35549" r="35979" b="31199"/>
          <a:stretch/>
        </p:blipFill>
        <p:spPr>
          <a:xfrm>
            <a:off x="1510746" y="2556932"/>
            <a:ext cx="8974495" cy="2756452"/>
          </a:xfrm>
          <a:prstGeom prst="rect">
            <a:avLst/>
          </a:prstGeom>
        </p:spPr>
      </p:pic>
    </p:spTree>
    <p:extLst>
      <p:ext uri="{BB962C8B-B14F-4D97-AF65-F5344CB8AC3E}">
        <p14:creationId xmlns:p14="http://schemas.microsoft.com/office/powerpoint/2010/main" val="2821451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AA1C16-3CDB-4994-A037-F9958AC8DB2A}"/>
              </a:ext>
            </a:extLst>
          </p:cNvPr>
          <p:cNvSpPr>
            <a:spLocks noGrp="1"/>
          </p:cNvSpPr>
          <p:nvPr>
            <p:ph type="title"/>
          </p:nvPr>
        </p:nvSpPr>
        <p:spPr/>
        <p:txBody>
          <a:bodyPr/>
          <a:lstStyle/>
          <a:p>
            <a:r>
              <a:rPr lang="es-MX" dirty="0"/>
              <a:t>Datos rendimiento interno primaria 2021</a:t>
            </a:r>
            <a:endParaRPr lang="es-CO" dirty="0"/>
          </a:p>
        </p:txBody>
      </p:sp>
      <p:sp>
        <p:nvSpPr>
          <p:cNvPr id="3" name="Marcador de contenido 2">
            <a:extLst>
              <a:ext uri="{FF2B5EF4-FFF2-40B4-BE49-F238E27FC236}">
                <a16:creationId xmlns:a16="http://schemas.microsoft.com/office/drawing/2014/main" id="{5B459B67-6170-4DA0-8338-F273128415E7}"/>
              </a:ext>
            </a:extLst>
          </p:cNvPr>
          <p:cNvSpPr>
            <a:spLocks noGrp="1"/>
          </p:cNvSpPr>
          <p:nvPr>
            <p:ph idx="1"/>
          </p:nvPr>
        </p:nvSpPr>
        <p:spPr/>
        <p:txBody>
          <a:bodyPr/>
          <a:lstStyle/>
          <a:p>
            <a:endParaRPr lang="es-CO"/>
          </a:p>
        </p:txBody>
      </p:sp>
      <p:pic>
        <p:nvPicPr>
          <p:cNvPr id="4" name="Imagen 3">
            <a:extLst>
              <a:ext uri="{FF2B5EF4-FFF2-40B4-BE49-F238E27FC236}">
                <a16:creationId xmlns:a16="http://schemas.microsoft.com/office/drawing/2014/main" id="{1F0094A9-50DD-4B1D-96EE-60E42255566B}"/>
              </a:ext>
            </a:extLst>
          </p:cNvPr>
          <p:cNvPicPr>
            <a:picLocks noChangeAspect="1"/>
          </p:cNvPicPr>
          <p:nvPr/>
        </p:nvPicPr>
        <p:blipFill rotWithShape="1">
          <a:blip r:embed="rId2"/>
          <a:srcRect l="26522" t="39330" r="30434" b="12252"/>
          <a:stretch/>
        </p:blipFill>
        <p:spPr>
          <a:xfrm>
            <a:off x="3313044" y="2556932"/>
            <a:ext cx="5353878" cy="3385985"/>
          </a:xfrm>
          <a:prstGeom prst="rect">
            <a:avLst/>
          </a:prstGeom>
        </p:spPr>
      </p:pic>
    </p:spTree>
    <p:extLst>
      <p:ext uri="{BB962C8B-B14F-4D97-AF65-F5344CB8AC3E}">
        <p14:creationId xmlns:p14="http://schemas.microsoft.com/office/powerpoint/2010/main" val="12312128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E4931E-6AAC-4F9C-83F9-D5B685CA2C94}"/>
              </a:ext>
            </a:extLst>
          </p:cNvPr>
          <p:cNvSpPr>
            <a:spLocks noGrp="1"/>
          </p:cNvSpPr>
          <p:nvPr>
            <p:ph type="title"/>
          </p:nvPr>
        </p:nvSpPr>
        <p:spPr/>
        <p:txBody>
          <a:bodyPr>
            <a:normAutofit fontScale="90000"/>
          </a:bodyPr>
          <a:lstStyle/>
          <a:p>
            <a:r>
              <a:rPr lang="es-MX" dirty="0"/>
              <a:t>Datos rendimiento interno Secundaria 2020</a:t>
            </a:r>
            <a:endParaRPr lang="es-CO" dirty="0"/>
          </a:p>
        </p:txBody>
      </p:sp>
      <p:sp>
        <p:nvSpPr>
          <p:cNvPr id="3" name="Marcador de contenido 2">
            <a:extLst>
              <a:ext uri="{FF2B5EF4-FFF2-40B4-BE49-F238E27FC236}">
                <a16:creationId xmlns:a16="http://schemas.microsoft.com/office/drawing/2014/main" id="{5DD59239-856B-4B58-87C0-927DE31D36B4}"/>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0C17108F-F3B4-4DA7-A7B2-7A2EC8260CB4}"/>
              </a:ext>
            </a:extLst>
          </p:cNvPr>
          <p:cNvPicPr>
            <a:picLocks noChangeAspect="1"/>
          </p:cNvPicPr>
          <p:nvPr/>
        </p:nvPicPr>
        <p:blipFill rotWithShape="1">
          <a:blip r:embed="rId2"/>
          <a:srcRect l="1848" t="34169" r="59022" b="46278"/>
          <a:stretch/>
        </p:blipFill>
        <p:spPr>
          <a:xfrm>
            <a:off x="1771552" y="2556932"/>
            <a:ext cx="8493704" cy="2386129"/>
          </a:xfrm>
          <a:prstGeom prst="rect">
            <a:avLst/>
          </a:prstGeom>
        </p:spPr>
      </p:pic>
      <p:pic>
        <p:nvPicPr>
          <p:cNvPr id="5" name="Imagen 4">
            <a:extLst>
              <a:ext uri="{FF2B5EF4-FFF2-40B4-BE49-F238E27FC236}">
                <a16:creationId xmlns:a16="http://schemas.microsoft.com/office/drawing/2014/main" id="{680BB1DF-E04D-4712-9EDA-7FAEB2A262AA}"/>
              </a:ext>
            </a:extLst>
          </p:cNvPr>
          <p:cNvPicPr>
            <a:picLocks noChangeAspect="1"/>
          </p:cNvPicPr>
          <p:nvPr/>
        </p:nvPicPr>
        <p:blipFill rotWithShape="1">
          <a:blip r:embed="rId3"/>
          <a:srcRect l="63127" t="22439" r="28469" b="70856"/>
          <a:stretch/>
        </p:blipFill>
        <p:spPr>
          <a:xfrm>
            <a:off x="684178" y="711199"/>
            <a:ext cx="1634952" cy="733451"/>
          </a:xfrm>
          <a:prstGeom prst="rect">
            <a:avLst/>
          </a:prstGeom>
        </p:spPr>
      </p:pic>
      <p:pic>
        <p:nvPicPr>
          <p:cNvPr id="6" name="Imagen 5">
            <a:extLst>
              <a:ext uri="{FF2B5EF4-FFF2-40B4-BE49-F238E27FC236}">
                <a16:creationId xmlns:a16="http://schemas.microsoft.com/office/drawing/2014/main" id="{793BC230-24ED-4EAA-9A66-78DC06456930}"/>
              </a:ext>
            </a:extLst>
          </p:cNvPr>
          <p:cNvPicPr>
            <a:picLocks noChangeAspect="1"/>
          </p:cNvPicPr>
          <p:nvPr/>
        </p:nvPicPr>
        <p:blipFill>
          <a:blip r:embed="rId4"/>
          <a:stretch>
            <a:fillRect/>
          </a:stretch>
        </p:blipFill>
        <p:spPr>
          <a:xfrm>
            <a:off x="10581956" y="711199"/>
            <a:ext cx="834648" cy="945323"/>
          </a:xfrm>
          <a:prstGeom prst="rect">
            <a:avLst/>
          </a:prstGeom>
        </p:spPr>
      </p:pic>
    </p:spTree>
    <p:extLst>
      <p:ext uri="{BB962C8B-B14F-4D97-AF65-F5344CB8AC3E}">
        <p14:creationId xmlns:p14="http://schemas.microsoft.com/office/powerpoint/2010/main" val="3646242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6CB112-4DC5-431A-82D1-2E2EB8AA679B}"/>
              </a:ext>
            </a:extLst>
          </p:cNvPr>
          <p:cNvSpPr>
            <a:spLocks noGrp="1"/>
          </p:cNvSpPr>
          <p:nvPr>
            <p:ph type="title"/>
          </p:nvPr>
        </p:nvSpPr>
        <p:spPr/>
        <p:txBody>
          <a:bodyPr>
            <a:normAutofit fontScale="90000"/>
          </a:bodyPr>
          <a:lstStyle/>
          <a:p>
            <a:r>
              <a:rPr lang="es-MX" dirty="0"/>
              <a:t>Datos rendimiento interno Secundaria 2020</a:t>
            </a:r>
            <a:endParaRPr lang="es-CO" dirty="0"/>
          </a:p>
        </p:txBody>
      </p:sp>
      <p:sp>
        <p:nvSpPr>
          <p:cNvPr id="3" name="Marcador de contenido 2">
            <a:extLst>
              <a:ext uri="{FF2B5EF4-FFF2-40B4-BE49-F238E27FC236}">
                <a16:creationId xmlns:a16="http://schemas.microsoft.com/office/drawing/2014/main" id="{F44310BF-D3B5-4440-9ABF-1C9C73CE0750}"/>
              </a:ext>
            </a:extLst>
          </p:cNvPr>
          <p:cNvSpPr>
            <a:spLocks noGrp="1"/>
          </p:cNvSpPr>
          <p:nvPr>
            <p:ph idx="1"/>
          </p:nvPr>
        </p:nvSpPr>
        <p:spPr/>
        <p:txBody>
          <a:bodyPr/>
          <a:lstStyle/>
          <a:p>
            <a:endParaRPr lang="es-CO"/>
          </a:p>
        </p:txBody>
      </p:sp>
      <p:pic>
        <p:nvPicPr>
          <p:cNvPr id="4" name="Imagen 3">
            <a:extLst>
              <a:ext uri="{FF2B5EF4-FFF2-40B4-BE49-F238E27FC236}">
                <a16:creationId xmlns:a16="http://schemas.microsoft.com/office/drawing/2014/main" id="{CE3A80D3-912E-4809-9369-F6BFDEBBA87F}"/>
              </a:ext>
            </a:extLst>
          </p:cNvPr>
          <p:cNvPicPr>
            <a:picLocks noChangeAspect="1"/>
          </p:cNvPicPr>
          <p:nvPr/>
        </p:nvPicPr>
        <p:blipFill rotWithShape="1">
          <a:blip r:embed="rId2"/>
          <a:srcRect l="10625" t="44055" r="38043" b="12252"/>
          <a:stretch/>
        </p:blipFill>
        <p:spPr>
          <a:xfrm>
            <a:off x="2628372" y="2556932"/>
            <a:ext cx="6935255" cy="3318936"/>
          </a:xfrm>
          <a:prstGeom prst="rect">
            <a:avLst/>
          </a:prstGeom>
        </p:spPr>
      </p:pic>
      <p:pic>
        <p:nvPicPr>
          <p:cNvPr id="5" name="Imagen 4">
            <a:extLst>
              <a:ext uri="{FF2B5EF4-FFF2-40B4-BE49-F238E27FC236}">
                <a16:creationId xmlns:a16="http://schemas.microsoft.com/office/drawing/2014/main" id="{2A7F35FC-4EEB-4B75-B57D-3084B4D8180D}"/>
              </a:ext>
            </a:extLst>
          </p:cNvPr>
          <p:cNvPicPr>
            <a:picLocks noChangeAspect="1"/>
          </p:cNvPicPr>
          <p:nvPr/>
        </p:nvPicPr>
        <p:blipFill>
          <a:blip r:embed="rId3"/>
          <a:stretch>
            <a:fillRect/>
          </a:stretch>
        </p:blipFill>
        <p:spPr>
          <a:xfrm>
            <a:off x="10581956" y="711199"/>
            <a:ext cx="834648" cy="945323"/>
          </a:xfrm>
          <a:prstGeom prst="rect">
            <a:avLst/>
          </a:prstGeom>
        </p:spPr>
      </p:pic>
      <p:pic>
        <p:nvPicPr>
          <p:cNvPr id="6" name="Imagen 5">
            <a:extLst>
              <a:ext uri="{FF2B5EF4-FFF2-40B4-BE49-F238E27FC236}">
                <a16:creationId xmlns:a16="http://schemas.microsoft.com/office/drawing/2014/main" id="{6BF72773-56C8-4BAF-85AB-2E428E0E0876}"/>
              </a:ext>
            </a:extLst>
          </p:cNvPr>
          <p:cNvPicPr>
            <a:picLocks noChangeAspect="1"/>
          </p:cNvPicPr>
          <p:nvPr/>
        </p:nvPicPr>
        <p:blipFill rotWithShape="1">
          <a:blip r:embed="rId4"/>
          <a:srcRect l="63127" t="22439" r="28469" b="70856"/>
          <a:stretch/>
        </p:blipFill>
        <p:spPr>
          <a:xfrm>
            <a:off x="684178" y="711199"/>
            <a:ext cx="1634952" cy="733451"/>
          </a:xfrm>
          <a:prstGeom prst="rect">
            <a:avLst/>
          </a:prstGeom>
        </p:spPr>
      </p:pic>
    </p:spTree>
    <p:extLst>
      <p:ext uri="{BB962C8B-B14F-4D97-AF65-F5344CB8AC3E}">
        <p14:creationId xmlns:p14="http://schemas.microsoft.com/office/powerpoint/2010/main" val="3495884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17BFB7-1070-49DF-BC09-A118CBA0A683}"/>
              </a:ext>
            </a:extLst>
          </p:cNvPr>
          <p:cNvSpPr>
            <a:spLocks noGrp="1"/>
          </p:cNvSpPr>
          <p:nvPr>
            <p:ph type="title"/>
          </p:nvPr>
        </p:nvSpPr>
        <p:spPr/>
        <p:txBody>
          <a:bodyPr/>
          <a:lstStyle/>
          <a:p>
            <a:r>
              <a:rPr lang="es-MX" b="1" dirty="0"/>
              <a:t>OBJETIVO GENERAL:</a:t>
            </a:r>
            <a:endParaRPr lang="es-CO" dirty="0"/>
          </a:p>
        </p:txBody>
      </p:sp>
      <p:sp>
        <p:nvSpPr>
          <p:cNvPr id="3" name="Marcador de contenido 2">
            <a:extLst>
              <a:ext uri="{FF2B5EF4-FFF2-40B4-BE49-F238E27FC236}">
                <a16:creationId xmlns:a16="http://schemas.microsoft.com/office/drawing/2014/main" id="{E3695B9D-B4BB-4E49-8A13-D91F53926D59}"/>
              </a:ext>
            </a:extLst>
          </p:cNvPr>
          <p:cNvSpPr>
            <a:spLocks noGrp="1"/>
          </p:cNvSpPr>
          <p:nvPr>
            <p:ph idx="1"/>
          </p:nvPr>
        </p:nvSpPr>
        <p:spPr/>
        <p:txBody>
          <a:bodyPr>
            <a:normAutofit/>
          </a:bodyPr>
          <a:lstStyle/>
          <a:p>
            <a:pPr algn="just"/>
            <a:r>
              <a:rPr lang="es-MX" dirty="0"/>
              <a:t>Reflexionar sobre el componente de evaluación de los procesos educativos a partir del análisis de los resultados de las pruebas internas y externas, para establecer las oportunidades de mejora en los aprendizajes de los estudiantes y practicas docente. </a:t>
            </a:r>
          </a:p>
          <a:p>
            <a:pPr algn="just"/>
            <a:r>
              <a:rPr lang="es-MX" dirty="0"/>
              <a:t>Generar espacios con la comunidad educativa para establecer compromisos y acciones frente al mejoramiento de los aprendizajes de los estudiantes. </a:t>
            </a:r>
          </a:p>
          <a:p>
            <a:pPr marL="0" indent="0" algn="just">
              <a:buNone/>
            </a:pPr>
            <a:endParaRPr lang="es-MX" sz="1500" dirty="0">
              <a:latin typeface="Arial" panose="020B0604020202020204" pitchFamily="34" charset="0"/>
              <a:cs typeface="Arial" panose="020B0604020202020204" pitchFamily="34" charset="0"/>
            </a:endParaRPr>
          </a:p>
          <a:p>
            <a:pPr algn="just"/>
            <a:endParaRPr lang="es-MX" sz="1500" dirty="0">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3F40C42E-AE1C-4B34-AE0E-B1BB022B4187}"/>
              </a:ext>
            </a:extLst>
          </p:cNvPr>
          <p:cNvPicPr>
            <a:picLocks noChangeAspect="1"/>
          </p:cNvPicPr>
          <p:nvPr/>
        </p:nvPicPr>
        <p:blipFill>
          <a:blip r:embed="rId2"/>
          <a:stretch>
            <a:fillRect/>
          </a:stretch>
        </p:blipFill>
        <p:spPr>
          <a:xfrm>
            <a:off x="10581955" y="711199"/>
            <a:ext cx="973941" cy="1103087"/>
          </a:xfrm>
          <a:prstGeom prst="rect">
            <a:avLst/>
          </a:prstGeom>
        </p:spPr>
      </p:pic>
      <p:pic>
        <p:nvPicPr>
          <p:cNvPr id="5" name="Imagen 4">
            <a:extLst>
              <a:ext uri="{FF2B5EF4-FFF2-40B4-BE49-F238E27FC236}">
                <a16:creationId xmlns:a16="http://schemas.microsoft.com/office/drawing/2014/main" id="{B87879E8-B4D2-4A5B-B668-8F6AFEBAD09A}"/>
              </a:ext>
            </a:extLst>
          </p:cNvPr>
          <p:cNvPicPr>
            <a:picLocks noChangeAspect="1"/>
          </p:cNvPicPr>
          <p:nvPr/>
        </p:nvPicPr>
        <p:blipFill rotWithShape="1">
          <a:blip r:embed="rId3"/>
          <a:srcRect l="63127" t="22439" r="28469" b="70856"/>
          <a:stretch/>
        </p:blipFill>
        <p:spPr>
          <a:xfrm>
            <a:off x="742222" y="711199"/>
            <a:ext cx="1886742" cy="846406"/>
          </a:xfrm>
          <a:prstGeom prst="rect">
            <a:avLst/>
          </a:prstGeom>
        </p:spPr>
      </p:pic>
    </p:spTree>
    <p:extLst>
      <p:ext uri="{BB962C8B-B14F-4D97-AF65-F5344CB8AC3E}">
        <p14:creationId xmlns:p14="http://schemas.microsoft.com/office/powerpoint/2010/main" val="2929917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A0DEC8-FAD2-4486-8754-2F1364EDDCBD}"/>
              </a:ext>
            </a:extLst>
          </p:cNvPr>
          <p:cNvSpPr>
            <a:spLocks noGrp="1"/>
          </p:cNvSpPr>
          <p:nvPr>
            <p:ph type="title"/>
          </p:nvPr>
        </p:nvSpPr>
        <p:spPr/>
        <p:txBody>
          <a:bodyPr>
            <a:normAutofit fontScale="90000"/>
          </a:bodyPr>
          <a:lstStyle/>
          <a:p>
            <a:r>
              <a:rPr lang="es-MX" dirty="0"/>
              <a:t>Datos rendimiento interno Secundaria 2021</a:t>
            </a:r>
            <a:endParaRPr lang="es-CO" dirty="0"/>
          </a:p>
        </p:txBody>
      </p:sp>
      <p:sp>
        <p:nvSpPr>
          <p:cNvPr id="3" name="Marcador de contenido 2">
            <a:extLst>
              <a:ext uri="{FF2B5EF4-FFF2-40B4-BE49-F238E27FC236}">
                <a16:creationId xmlns:a16="http://schemas.microsoft.com/office/drawing/2014/main" id="{E3D18123-D257-4E07-9BDD-6400ED772504}"/>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2F00850A-45E1-423F-8BAF-875EF844782E}"/>
              </a:ext>
            </a:extLst>
          </p:cNvPr>
          <p:cNvPicPr>
            <a:picLocks noChangeAspect="1"/>
          </p:cNvPicPr>
          <p:nvPr/>
        </p:nvPicPr>
        <p:blipFill rotWithShape="1">
          <a:blip r:embed="rId2"/>
          <a:srcRect l="2392" t="34264" r="51739" b="42605"/>
          <a:stretch/>
        </p:blipFill>
        <p:spPr>
          <a:xfrm>
            <a:off x="1769207" y="2556932"/>
            <a:ext cx="8416494" cy="2386128"/>
          </a:xfrm>
          <a:prstGeom prst="rect">
            <a:avLst/>
          </a:prstGeom>
        </p:spPr>
      </p:pic>
      <p:pic>
        <p:nvPicPr>
          <p:cNvPr id="5" name="Imagen 4">
            <a:extLst>
              <a:ext uri="{FF2B5EF4-FFF2-40B4-BE49-F238E27FC236}">
                <a16:creationId xmlns:a16="http://schemas.microsoft.com/office/drawing/2014/main" id="{835E19B5-2232-4FCC-9076-1B05672123B0}"/>
              </a:ext>
            </a:extLst>
          </p:cNvPr>
          <p:cNvPicPr>
            <a:picLocks noChangeAspect="1"/>
          </p:cNvPicPr>
          <p:nvPr/>
        </p:nvPicPr>
        <p:blipFill rotWithShape="1">
          <a:blip r:embed="rId3"/>
          <a:srcRect l="63127" t="22439" r="28469" b="70856"/>
          <a:stretch/>
        </p:blipFill>
        <p:spPr>
          <a:xfrm>
            <a:off x="684178" y="711199"/>
            <a:ext cx="1634952" cy="733451"/>
          </a:xfrm>
          <a:prstGeom prst="rect">
            <a:avLst/>
          </a:prstGeom>
        </p:spPr>
      </p:pic>
      <p:pic>
        <p:nvPicPr>
          <p:cNvPr id="6" name="Imagen 5">
            <a:extLst>
              <a:ext uri="{FF2B5EF4-FFF2-40B4-BE49-F238E27FC236}">
                <a16:creationId xmlns:a16="http://schemas.microsoft.com/office/drawing/2014/main" id="{B925023D-0D43-4BBE-A24E-D3155EAA7B9D}"/>
              </a:ext>
            </a:extLst>
          </p:cNvPr>
          <p:cNvPicPr>
            <a:picLocks noChangeAspect="1"/>
          </p:cNvPicPr>
          <p:nvPr/>
        </p:nvPicPr>
        <p:blipFill>
          <a:blip r:embed="rId4"/>
          <a:stretch>
            <a:fillRect/>
          </a:stretch>
        </p:blipFill>
        <p:spPr>
          <a:xfrm>
            <a:off x="10581956" y="711199"/>
            <a:ext cx="834648" cy="945323"/>
          </a:xfrm>
          <a:prstGeom prst="rect">
            <a:avLst/>
          </a:prstGeom>
        </p:spPr>
      </p:pic>
    </p:spTree>
    <p:extLst>
      <p:ext uri="{BB962C8B-B14F-4D97-AF65-F5344CB8AC3E}">
        <p14:creationId xmlns:p14="http://schemas.microsoft.com/office/powerpoint/2010/main" val="3439687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CAB602-BDAD-4F39-AC9E-3B1B0CB55F09}"/>
              </a:ext>
            </a:extLst>
          </p:cNvPr>
          <p:cNvSpPr>
            <a:spLocks noGrp="1"/>
          </p:cNvSpPr>
          <p:nvPr>
            <p:ph type="title"/>
          </p:nvPr>
        </p:nvSpPr>
        <p:spPr/>
        <p:txBody>
          <a:bodyPr>
            <a:normAutofit fontScale="90000"/>
          </a:bodyPr>
          <a:lstStyle/>
          <a:p>
            <a:r>
              <a:rPr lang="es-MX" dirty="0"/>
              <a:t>Datos rendimiento interno Secundaria 2021</a:t>
            </a:r>
            <a:endParaRPr lang="es-CO" dirty="0"/>
          </a:p>
        </p:txBody>
      </p:sp>
      <p:sp>
        <p:nvSpPr>
          <p:cNvPr id="3" name="Marcador de contenido 2">
            <a:extLst>
              <a:ext uri="{FF2B5EF4-FFF2-40B4-BE49-F238E27FC236}">
                <a16:creationId xmlns:a16="http://schemas.microsoft.com/office/drawing/2014/main" id="{0C2B416A-DE1F-40E8-A8E0-41574C818176}"/>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6C348B00-D5D3-4670-87C4-B2F44D975F3F}"/>
              </a:ext>
            </a:extLst>
          </p:cNvPr>
          <p:cNvPicPr>
            <a:picLocks noChangeAspect="1"/>
          </p:cNvPicPr>
          <p:nvPr/>
        </p:nvPicPr>
        <p:blipFill rotWithShape="1">
          <a:blip r:embed="rId2"/>
          <a:srcRect l="4456" t="34775" r="45435" b="12253"/>
          <a:stretch/>
        </p:blipFill>
        <p:spPr>
          <a:xfrm>
            <a:off x="2809459" y="2450914"/>
            <a:ext cx="5976733" cy="3552332"/>
          </a:xfrm>
          <a:prstGeom prst="rect">
            <a:avLst/>
          </a:prstGeom>
        </p:spPr>
      </p:pic>
      <p:pic>
        <p:nvPicPr>
          <p:cNvPr id="5" name="Imagen 4">
            <a:extLst>
              <a:ext uri="{FF2B5EF4-FFF2-40B4-BE49-F238E27FC236}">
                <a16:creationId xmlns:a16="http://schemas.microsoft.com/office/drawing/2014/main" id="{77925DED-98F7-4FCD-98AD-A50001183ED7}"/>
              </a:ext>
            </a:extLst>
          </p:cNvPr>
          <p:cNvPicPr>
            <a:picLocks noChangeAspect="1"/>
          </p:cNvPicPr>
          <p:nvPr/>
        </p:nvPicPr>
        <p:blipFill>
          <a:blip r:embed="rId3"/>
          <a:stretch>
            <a:fillRect/>
          </a:stretch>
        </p:blipFill>
        <p:spPr>
          <a:xfrm>
            <a:off x="10581956" y="711199"/>
            <a:ext cx="834648" cy="945323"/>
          </a:xfrm>
          <a:prstGeom prst="rect">
            <a:avLst/>
          </a:prstGeom>
        </p:spPr>
      </p:pic>
      <p:pic>
        <p:nvPicPr>
          <p:cNvPr id="6" name="Imagen 5">
            <a:extLst>
              <a:ext uri="{FF2B5EF4-FFF2-40B4-BE49-F238E27FC236}">
                <a16:creationId xmlns:a16="http://schemas.microsoft.com/office/drawing/2014/main" id="{9C1E5F56-FA3A-4980-A6FD-AD21D7930A6A}"/>
              </a:ext>
            </a:extLst>
          </p:cNvPr>
          <p:cNvPicPr>
            <a:picLocks noChangeAspect="1"/>
          </p:cNvPicPr>
          <p:nvPr/>
        </p:nvPicPr>
        <p:blipFill rotWithShape="1">
          <a:blip r:embed="rId4"/>
          <a:srcRect l="63127" t="22439" r="28469" b="70856"/>
          <a:stretch/>
        </p:blipFill>
        <p:spPr>
          <a:xfrm>
            <a:off x="684178" y="711199"/>
            <a:ext cx="1634952" cy="733451"/>
          </a:xfrm>
          <a:prstGeom prst="rect">
            <a:avLst/>
          </a:prstGeom>
        </p:spPr>
      </p:pic>
    </p:spTree>
    <p:extLst>
      <p:ext uri="{BB962C8B-B14F-4D97-AF65-F5344CB8AC3E}">
        <p14:creationId xmlns:p14="http://schemas.microsoft.com/office/powerpoint/2010/main" val="2554673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087784" y="771384"/>
            <a:ext cx="5598016" cy="419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75238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50AA3F-869A-4DE9-95E6-FEFFB80F5F8E}"/>
              </a:ext>
            </a:extLst>
          </p:cNvPr>
          <p:cNvSpPr>
            <a:spLocks noGrp="1"/>
          </p:cNvSpPr>
          <p:nvPr>
            <p:ph type="title"/>
          </p:nvPr>
        </p:nvSpPr>
        <p:spPr/>
        <p:txBody>
          <a:bodyPr/>
          <a:lstStyle/>
          <a:p>
            <a:r>
              <a:rPr lang="es-MX" dirty="0"/>
              <a:t>Momento 1 / ROMPER EL HIELO</a:t>
            </a:r>
            <a:endParaRPr lang="es-CO" dirty="0"/>
          </a:p>
        </p:txBody>
      </p:sp>
      <p:sp>
        <p:nvSpPr>
          <p:cNvPr id="3" name="Marcador de contenido 2">
            <a:extLst>
              <a:ext uri="{FF2B5EF4-FFF2-40B4-BE49-F238E27FC236}">
                <a16:creationId xmlns:a16="http://schemas.microsoft.com/office/drawing/2014/main" id="{D2C15FB7-4EE2-45FC-8BA8-5BF2C18E6060}"/>
              </a:ext>
            </a:extLst>
          </p:cNvPr>
          <p:cNvSpPr>
            <a:spLocks noGrp="1"/>
          </p:cNvSpPr>
          <p:nvPr>
            <p:ph idx="1"/>
          </p:nvPr>
        </p:nvSpPr>
        <p:spPr/>
        <p:txBody>
          <a:bodyPr>
            <a:normAutofit fontScale="92500" lnSpcReduction="10000"/>
          </a:bodyPr>
          <a:lstStyle/>
          <a:p>
            <a:pPr algn="just"/>
            <a:r>
              <a:rPr lang="es-MX" dirty="0"/>
              <a:t>Presentación equipo de trabajo ITA.</a:t>
            </a:r>
          </a:p>
          <a:p>
            <a:pPr algn="just"/>
            <a:r>
              <a:rPr lang="es-MX" dirty="0"/>
              <a:t> Se forman los participantes en grupos de trabajo , donde se integra la comunidad educativa </a:t>
            </a:r>
            <a:r>
              <a:rPr lang="es-MX" u="sng" dirty="0"/>
              <a:t>(estudiante/familia/docente</a:t>
            </a:r>
            <a:r>
              <a:rPr lang="es-MX" dirty="0"/>
              <a:t>), y a partir de la  primera pregunta se desarrollara las demás preguntas por medio de los aportes de cada grupo.</a:t>
            </a:r>
          </a:p>
          <a:p>
            <a:pPr algn="just">
              <a:buFont typeface="Arial" panose="020B0604020202020204" pitchFamily="34" charset="0"/>
              <a:buChar char="•"/>
            </a:pPr>
            <a:r>
              <a:rPr lang="es-MX" dirty="0"/>
              <a:t>para analizarla y dar aportes a partir de sus experiencias,  socializarla: </a:t>
            </a:r>
          </a:p>
          <a:p>
            <a:pPr algn="just">
              <a:buFont typeface="Wingdings" panose="05000000000000000000" pitchFamily="2" charset="2"/>
              <a:buChar char="v"/>
            </a:pPr>
            <a:r>
              <a:rPr lang="es-MX" dirty="0"/>
              <a:t>6 Preguntas----- 6 grupos entre docentes, padres de familia y estudiantes….</a:t>
            </a:r>
          </a:p>
          <a:p>
            <a:pPr algn="just">
              <a:buFont typeface="Wingdings" panose="05000000000000000000" pitchFamily="2" charset="2"/>
              <a:buChar char="v"/>
            </a:pPr>
            <a:r>
              <a:rPr lang="es-MX" dirty="0"/>
              <a:t>Análisis de las preguntas 10 minutos. </a:t>
            </a:r>
          </a:p>
          <a:p>
            <a:pPr algn="just">
              <a:buFont typeface="Wingdings" panose="05000000000000000000" pitchFamily="2" charset="2"/>
              <a:buChar char="v"/>
            </a:pPr>
            <a:r>
              <a:rPr lang="es-CO" dirty="0"/>
              <a:t>Cada intervención del grupo es de 5 minutos.</a:t>
            </a:r>
          </a:p>
          <a:p>
            <a:pPr marL="0" indent="0" algn="just">
              <a:buNone/>
            </a:pPr>
            <a:endParaRPr lang="es-MX" dirty="0"/>
          </a:p>
        </p:txBody>
      </p:sp>
      <p:pic>
        <p:nvPicPr>
          <p:cNvPr id="4" name="Imagen 3">
            <a:extLst>
              <a:ext uri="{FF2B5EF4-FFF2-40B4-BE49-F238E27FC236}">
                <a16:creationId xmlns:a16="http://schemas.microsoft.com/office/drawing/2014/main" id="{FB693FC7-17CC-44FF-A23E-F07209B16C2D}"/>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05F391BB-087A-4B50-90AC-233A153CFDFF}"/>
              </a:ext>
            </a:extLst>
          </p:cNvPr>
          <p:cNvPicPr>
            <a:picLocks noChangeAspect="1"/>
          </p:cNvPicPr>
          <p:nvPr/>
        </p:nvPicPr>
        <p:blipFill>
          <a:blip r:embed="rId3"/>
          <a:stretch>
            <a:fillRect/>
          </a:stretch>
        </p:blipFill>
        <p:spPr>
          <a:xfrm>
            <a:off x="10581956" y="711199"/>
            <a:ext cx="834648" cy="945323"/>
          </a:xfrm>
          <a:prstGeom prst="rect">
            <a:avLst/>
          </a:prstGeom>
        </p:spPr>
      </p:pic>
      <p:pic>
        <p:nvPicPr>
          <p:cNvPr id="1026" name="Picture 2" descr="El liderazgo lateral - Carve850 | Escucha todo el País">
            <a:extLst>
              <a:ext uri="{FF2B5EF4-FFF2-40B4-BE49-F238E27FC236}">
                <a16:creationId xmlns:a16="http://schemas.microsoft.com/office/drawing/2014/main" id="{88DE72C8-85A2-4FBA-AF9E-268FE6C638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806" t="13167" r="10405"/>
          <a:stretch/>
        </p:blipFill>
        <p:spPr bwMode="auto">
          <a:xfrm>
            <a:off x="9604536" y="4196520"/>
            <a:ext cx="1954840" cy="1930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546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AB9531-855D-4759-84B6-CFE5DD93B50A}"/>
              </a:ext>
            </a:extLst>
          </p:cNvPr>
          <p:cNvSpPr>
            <a:spLocks noGrp="1"/>
          </p:cNvSpPr>
          <p:nvPr>
            <p:ph type="title"/>
          </p:nvPr>
        </p:nvSpPr>
        <p:spPr>
          <a:xfrm>
            <a:off x="1295402" y="982133"/>
            <a:ext cx="9601196" cy="859920"/>
          </a:xfrm>
        </p:spPr>
        <p:txBody>
          <a:bodyPr/>
          <a:lstStyle/>
          <a:p>
            <a:r>
              <a:rPr lang="es-MX" dirty="0"/>
              <a:t>Momento 2</a:t>
            </a:r>
            <a:endParaRPr lang="es-CO" dirty="0"/>
          </a:p>
        </p:txBody>
      </p:sp>
      <p:sp>
        <p:nvSpPr>
          <p:cNvPr id="3" name="Marcador de contenido 2">
            <a:extLst>
              <a:ext uri="{FF2B5EF4-FFF2-40B4-BE49-F238E27FC236}">
                <a16:creationId xmlns:a16="http://schemas.microsoft.com/office/drawing/2014/main" id="{FBF2B125-637A-4BD3-96C9-95F0523620F6}"/>
              </a:ext>
            </a:extLst>
          </p:cNvPr>
          <p:cNvSpPr>
            <a:spLocks noGrp="1"/>
          </p:cNvSpPr>
          <p:nvPr>
            <p:ph idx="1"/>
          </p:nvPr>
        </p:nvSpPr>
        <p:spPr/>
        <p:txBody>
          <a:bodyPr>
            <a:normAutofit/>
          </a:bodyPr>
          <a:lstStyle/>
          <a:p>
            <a:pPr algn="just"/>
            <a:r>
              <a:rPr lang="es-MX" dirty="0"/>
              <a:t>Entrega fichas a cada grupo </a:t>
            </a:r>
          </a:p>
          <a:p>
            <a:pPr algn="just"/>
            <a:r>
              <a:rPr lang="es-MX" dirty="0"/>
              <a:t>Análisis de las preguntas…</a:t>
            </a:r>
          </a:p>
        </p:txBody>
      </p:sp>
      <p:pic>
        <p:nvPicPr>
          <p:cNvPr id="4" name="Imagen 3">
            <a:extLst>
              <a:ext uri="{FF2B5EF4-FFF2-40B4-BE49-F238E27FC236}">
                <a16:creationId xmlns:a16="http://schemas.microsoft.com/office/drawing/2014/main" id="{1F79D4E3-308A-4FC0-82C9-901F300F6A83}"/>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08B21A86-CCEF-4008-92B6-E9CF2E7C3511}"/>
              </a:ext>
            </a:extLst>
          </p:cNvPr>
          <p:cNvPicPr>
            <a:picLocks noChangeAspect="1"/>
          </p:cNvPicPr>
          <p:nvPr/>
        </p:nvPicPr>
        <p:blipFill>
          <a:blip r:embed="rId3"/>
          <a:stretch>
            <a:fillRect/>
          </a:stretch>
        </p:blipFill>
        <p:spPr>
          <a:xfrm>
            <a:off x="10581956" y="711199"/>
            <a:ext cx="834648" cy="945323"/>
          </a:xfrm>
          <a:prstGeom prst="rect">
            <a:avLst/>
          </a:prstGeom>
        </p:spPr>
      </p:pic>
      <p:sp>
        <p:nvSpPr>
          <p:cNvPr id="6" name="Rectángulo: esquinas redondeadas 5">
            <a:extLst>
              <a:ext uri="{FF2B5EF4-FFF2-40B4-BE49-F238E27FC236}">
                <a16:creationId xmlns:a16="http://schemas.microsoft.com/office/drawing/2014/main" id="{0CB445AF-EBB9-48ED-A918-9639EE26DC35}"/>
              </a:ext>
            </a:extLst>
          </p:cNvPr>
          <p:cNvSpPr/>
          <p:nvPr/>
        </p:nvSpPr>
        <p:spPr>
          <a:xfrm>
            <a:off x="1348991" y="3584354"/>
            <a:ext cx="8933120" cy="2537244"/>
          </a:xfrm>
          <a:prstGeom prst="roundRect">
            <a:avLst/>
          </a:prstGeom>
          <a:ln w="19050"/>
        </p:spPr>
        <p:style>
          <a:lnRef idx="2">
            <a:schemeClr val="accent2"/>
          </a:lnRef>
          <a:fillRef idx="1">
            <a:schemeClr val="lt1"/>
          </a:fillRef>
          <a:effectRef idx="0">
            <a:schemeClr val="accent2"/>
          </a:effectRef>
          <a:fontRef idx="minor">
            <a:schemeClr val="dk1"/>
          </a:fontRef>
        </p:style>
        <p:txBody>
          <a:bodyPr rtlCol="0" anchor="ctr"/>
          <a:lstStyle/>
          <a:p>
            <a:pPr algn="just"/>
            <a:r>
              <a:rPr lang="es-MX" sz="2400" b="1" dirty="0"/>
              <a:t>1</a:t>
            </a:r>
            <a:r>
              <a:rPr lang="es-MX" sz="2400" dirty="0"/>
              <a:t>. En el retorno a la presencialidad, ¿qué elementos encontraron en las narrativas elaboradas por los niños, niñas, adolescentes y jóvenes sobre los logros y retos que estuvieron implicados en la asunción del trabajo autónomo? </a:t>
            </a:r>
          </a:p>
          <a:p>
            <a:pPr algn="just"/>
            <a:endParaRPr lang="es-MX" i="1" dirty="0"/>
          </a:p>
          <a:p>
            <a:pPr algn="just"/>
            <a:r>
              <a:rPr lang="es-MX" i="1" dirty="0"/>
              <a:t>Recuerden incluir en este reconocimiento:  nuevos hábitos y costumbres adoptadas durante el trabajo académico en casa  </a:t>
            </a:r>
            <a:endParaRPr lang="es-CO" i="1" dirty="0"/>
          </a:p>
          <a:p>
            <a:pPr algn="ctr"/>
            <a:endParaRPr lang="es-CO" dirty="0"/>
          </a:p>
        </p:txBody>
      </p:sp>
      <p:pic>
        <p:nvPicPr>
          <p:cNvPr id="10" name="Picture 2" descr="Signos De Interrogación Para Colorear Clipart , Png - Signo De Interrogacion  Png, Transparent Png - kindpng">
            <a:extLst>
              <a:ext uri="{FF2B5EF4-FFF2-40B4-BE49-F238E27FC236}">
                <a16:creationId xmlns:a16="http://schemas.microsoft.com/office/drawing/2014/main" id="{B6BB0459-976C-4985-8C59-B778108ABA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10438461" y="3850445"/>
            <a:ext cx="916271" cy="172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32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149AA29-4E04-4C20-816B-61F5731DD831}"/>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F5627B0E-2D9F-4E9B-8314-59E5A2027F8A}"/>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5B382F6D-3C02-4D75-AAF7-EC331ED4E982}"/>
              </a:ext>
            </a:extLst>
          </p:cNvPr>
          <p:cNvPicPr>
            <a:picLocks noChangeAspect="1"/>
          </p:cNvPicPr>
          <p:nvPr/>
        </p:nvPicPr>
        <p:blipFill>
          <a:blip r:embed="rId3"/>
          <a:stretch>
            <a:fillRect/>
          </a:stretch>
        </p:blipFill>
        <p:spPr>
          <a:xfrm>
            <a:off x="10581956" y="711199"/>
            <a:ext cx="834648" cy="945323"/>
          </a:xfrm>
          <a:prstGeom prst="rect">
            <a:avLst/>
          </a:prstGeom>
        </p:spPr>
      </p:pic>
      <p:sp>
        <p:nvSpPr>
          <p:cNvPr id="2" name="Rectángulo: esquinas redondeadas 1">
            <a:extLst>
              <a:ext uri="{FF2B5EF4-FFF2-40B4-BE49-F238E27FC236}">
                <a16:creationId xmlns:a16="http://schemas.microsoft.com/office/drawing/2014/main" id="{931F6E29-4238-461B-BB87-A9ED92662112}"/>
              </a:ext>
            </a:extLst>
          </p:cNvPr>
          <p:cNvSpPr/>
          <p:nvPr/>
        </p:nvSpPr>
        <p:spPr>
          <a:xfrm>
            <a:off x="1403042" y="2580953"/>
            <a:ext cx="8156944" cy="1696091"/>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just"/>
            <a:r>
              <a:rPr lang="es-MX" sz="2400" b="1" dirty="0"/>
              <a:t>2. </a:t>
            </a:r>
            <a:r>
              <a:rPr lang="es-MX" sz="2400" dirty="0"/>
              <a:t>Con base en la respuesta a la primera pregunta, ¿qué relación establecen las y los estudiantes entre los logros y retos señalados con las fortalezas y debilidades que reconocen en sus aprendizajes?</a:t>
            </a:r>
            <a:endParaRPr lang="es-CO" sz="2400" dirty="0"/>
          </a:p>
          <a:p>
            <a:pPr algn="ctr"/>
            <a:endParaRPr lang="es-CO" dirty="0"/>
          </a:p>
        </p:txBody>
      </p:sp>
      <p:pic>
        <p:nvPicPr>
          <p:cNvPr id="7" name="Picture 2" descr="Signos De Interrogación Para Colorear Clipart , Png - Signo De Interrogacion  Png, Transparent Png - kindpng">
            <a:extLst>
              <a:ext uri="{FF2B5EF4-FFF2-40B4-BE49-F238E27FC236}">
                <a16:creationId xmlns:a16="http://schemas.microsoft.com/office/drawing/2014/main" id="{4A14BF36-3535-4BDE-A98A-366F7B889D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9823976" y="2565874"/>
            <a:ext cx="916271" cy="172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094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C82777D-E83F-4D1C-A421-43CFBC26317A}"/>
              </a:ext>
            </a:extLst>
          </p:cNvPr>
          <p:cNvSpPr>
            <a:spLocks noGrp="1"/>
          </p:cNvSpPr>
          <p:nvPr>
            <p:ph idx="1"/>
          </p:nvPr>
        </p:nvSpPr>
        <p:spPr/>
        <p:txBody>
          <a:bodyPr/>
          <a:lstStyle/>
          <a:p>
            <a:pPr algn="just"/>
            <a:endParaRPr lang="es-CO" dirty="0"/>
          </a:p>
        </p:txBody>
      </p:sp>
      <p:pic>
        <p:nvPicPr>
          <p:cNvPr id="4" name="Imagen 3">
            <a:extLst>
              <a:ext uri="{FF2B5EF4-FFF2-40B4-BE49-F238E27FC236}">
                <a16:creationId xmlns:a16="http://schemas.microsoft.com/office/drawing/2014/main" id="{303480AD-4DCD-46F6-92F6-EC393DD59C34}"/>
              </a:ext>
            </a:extLst>
          </p:cNvPr>
          <p:cNvPicPr>
            <a:picLocks noChangeAspect="1"/>
          </p:cNvPicPr>
          <p:nvPr/>
        </p:nvPicPr>
        <p:blipFill>
          <a:blip r:embed="rId2"/>
          <a:stretch>
            <a:fillRect/>
          </a:stretch>
        </p:blipFill>
        <p:spPr>
          <a:xfrm>
            <a:off x="10581956" y="711199"/>
            <a:ext cx="834648" cy="945323"/>
          </a:xfrm>
          <a:prstGeom prst="rect">
            <a:avLst/>
          </a:prstGeom>
        </p:spPr>
      </p:pic>
      <p:pic>
        <p:nvPicPr>
          <p:cNvPr id="5" name="Imagen 4">
            <a:extLst>
              <a:ext uri="{FF2B5EF4-FFF2-40B4-BE49-F238E27FC236}">
                <a16:creationId xmlns:a16="http://schemas.microsoft.com/office/drawing/2014/main" id="{F0E47C6D-8156-44EA-9757-D3BFE41F00D3}"/>
              </a:ext>
            </a:extLst>
          </p:cNvPr>
          <p:cNvPicPr>
            <a:picLocks noChangeAspect="1"/>
          </p:cNvPicPr>
          <p:nvPr/>
        </p:nvPicPr>
        <p:blipFill rotWithShape="1">
          <a:blip r:embed="rId3"/>
          <a:srcRect l="63127" t="22439" r="28469" b="70856"/>
          <a:stretch/>
        </p:blipFill>
        <p:spPr>
          <a:xfrm>
            <a:off x="684178" y="711199"/>
            <a:ext cx="1634952" cy="733451"/>
          </a:xfrm>
          <a:prstGeom prst="rect">
            <a:avLst/>
          </a:prstGeom>
        </p:spPr>
      </p:pic>
      <p:pic>
        <p:nvPicPr>
          <p:cNvPr id="6" name="Picture 2" descr="Signos De Interrogación Para Colorear Clipart , Png - Signo De Interrogacion  Png, Transparent Png - kindpng">
            <a:extLst>
              <a:ext uri="{FF2B5EF4-FFF2-40B4-BE49-F238E27FC236}">
                <a16:creationId xmlns:a16="http://schemas.microsoft.com/office/drawing/2014/main" id="{C04BC5EC-6C59-4753-85CB-E7845D4C85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9625960" y="2840391"/>
            <a:ext cx="916271" cy="172625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esquinas redondeadas 1">
            <a:extLst>
              <a:ext uri="{FF2B5EF4-FFF2-40B4-BE49-F238E27FC236}">
                <a16:creationId xmlns:a16="http://schemas.microsoft.com/office/drawing/2014/main" id="{5F53AF05-01D1-4899-AE22-C464C0FBECA3}"/>
              </a:ext>
            </a:extLst>
          </p:cNvPr>
          <p:cNvSpPr/>
          <p:nvPr/>
        </p:nvSpPr>
        <p:spPr>
          <a:xfrm>
            <a:off x="1501654" y="2556932"/>
            <a:ext cx="7976190" cy="2004435"/>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just"/>
            <a:r>
              <a:rPr lang="es-MX" sz="2400" b="1" dirty="0"/>
              <a:t>3. </a:t>
            </a:r>
            <a:r>
              <a:rPr lang="es-MX" sz="2400" dirty="0"/>
              <a:t>Desde el ejercicio de su rol (estudiante/familia/docente), ¿cuál es el análisis sobre el estado de los aprendizajes identificados en el retorno a la presencialidad?</a:t>
            </a:r>
            <a:endParaRPr lang="es-CO" sz="2400" dirty="0"/>
          </a:p>
          <a:p>
            <a:pPr algn="ctr"/>
            <a:endParaRPr lang="es-CO" dirty="0"/>
          </a:p>
        </p:txBody>
      </p:sp>
    </p:spTree>
    <p:extLst>
      <p:ext uri="{BB962C8B-B14F-4D97-AF65-F5344CB8AC3E}">
        <p14:creationId xmlns:p14="http://schemas.microsoft.com/office/powerpoint/2010/main" val="3816059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558FFBF-E66E-42F0-ABB4-72E952F6739A}"/>
              </a:ext>
            </a:extLst>
          </p:cNvPr>
          <p:cNvSpPr>
            <a:spLocks noGrp="1"/>
          </p:cNvSpPr>
          <p:nvPr>
            <p:ph idx="1"/>
          </p:nvPr>
        </p:nvSpPr>
        <p:spPr/>
        <p:txBody>
          <a:bodyPr>
            <a:normAutofit/>
          </a:bodyPr>
          <a:lstStyle/>
          <a:p>
            <a:endParaRPr lang="es-CO" dirty="0"/>
          </a:p>
        </p:txBody>
      </p:sp>
      <p:pic>
        <p:nvPicPr>
          <p:cNvPr id="4" name="Imagen 3">
            <a:extLst>
              <a:ext uri="{FF2B5EF4-FFF2-40B4-BE49-F238E27FC236}">
                <a16:creationId xmlns:a16="http://schemas.microsoft.com/office/drawing/2014/main" id="{FBC4155A-0CC1-4656-A2FF-95333CB56921}"/>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C1891303-B631-4261-8036-78AB57516E99}"/>
              </a:ext>
            </a:extLst>
          </p:cNvPr>
          <p:cNvPicPr>
            <a:picLocks noChangeAspect="1"/>
          </p:cNvPicPr>
          <p:nvPr/>
        </p:nvPicPr>
        <p:blipFill>
          <a:blip r:embed="rId3"/>
          <a:stretch>
            <a:fillRect/>
          </a:stretch>
        </p:blipFill>
        <p:spPr>
          <a:xfrm>
            <a:off x="10581956" y="711199"/>
            <a:ext cx="834648" cy="945323"/>
          </a:xfrm>
          <a:prstGeom prst="rect">
            <a:avLst/>
          </a:prstGeom>
        </p:spPr>
      </p:pic>
      <p:sp>
        <p:nvSpPr>
          <p:cNvPr id="2" name="Rectángulo: esquinas redondeadas 1">
            <a:extLst>
              <a:ext uri="{FF2B5EF4-FFF2-40B4-BE49-F238E27FC236}">
                <a16:creationId xmlns:a16="http://schemas.microsoft.com/office/drawing/2014/main" id="{B8C60566-79E3-4491-8FC1-509FDDAC6CF1}"/>
              </a:ext>
            </a:extLst>
          </p:cNvPr>
          <p:cNvSpPr/>
          <p:nvPr/>
        </p:nvSpPr>
        <p:spPr>
          <a:xfrm>
            <a:off x="1278468" y="2501209"/>
            <a:ext cx="8992583" cy="3645591"/>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just"/>
            <a:r>
              <a:rPr lang="es-MX" sz="2400" b="1" dirty="0"/>
              <a:t>4. </a:t>
            </a:r>
            <a:r>
              <a:rPr lang="es-MX" sz="2400" dirty="0"/>
              <a:t>Teniendo en cuenta su práctica pedagógica, ¿qué recursos y materiales educativas utilizadas en actividades escolares presenciales han sido clave para afianzar la relación enseñanza, aprendizaje y evaluación en términos de oportunidades, y fortalecer el desarrollo y aprendizaje de los niños, niñas, adolescentes y jóvenes considerando la participación de las familias?  </a:t>
            </a:r>
          </a:p>
          <a:p>
            <a:pPr algn="just"/>
            <a:r>
              <a:rPr lang="es-MX" sz="2400" i="1" dirty="0"/>
              <a:t>*Recuerde incluir en esta pregunta observaciones sobre las transformaciones que se han incorporado en las prácticas  de enseñanza que ofrece la escuela con base en los aprendizajes del tiempo de pandemia. </a:t>
            </a:r>
          </a:p>
          <a:p>
            <a:pPr algn="ctr"/>
            <a:endParaRPr lang="es-CO" dirty="0"/>
          </a:p>
        </p:txBody>
      </p:sp>
      <p:pic>
        <p:nvPicPr>
          <p:cNvPr id="6" name="Picture 2" descr="Signos De Interrogación Para Colorear Clipart , Png - Signo De Interrogacion  Png, Transparent Png - kindpng">
            <a:extLst>
              <a:ext uri="{FF2B5EF4-FFF2-40B4-BE49-F238E27FC236}">
                <a16:creationId xmlns:a16="http://schemas.microsoft.com/office/drawing/2014/main" id="{2FC8A098-62DF-485B-9AD0-019D186BE4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10455395" y="3815533"/>
            <a:ext cx="916271" cy="172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216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9A0FA4-59CD-4E9B-ABC3-705A8209B6DF}"/>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CB2A1953-BBF8-4477-B25F-AC765195626A}"/>
              </a:ext>
            </a:extLst>
          </p:cNvPr>
          <p:cNvSpPr>
            <a:spLocks noGrp="1"/>
          </p:cNvSpPr>
          <p:nvPr>
            <p:ph idx="1"/>
          </p:nvPr>
        </p:nvSpPr>
        <p:spPr/>
        <p:txBody>
          <a:bodyPr/>
          <a:lstStyle/>
          <a:p>
            <a:endParaRPr lang="es-CO" dirty="0"/>
          </a:p>
        </p:txBody>
      </p:sp>
      <p:pic>
        <p:nvPicPr>
          <p:cNvPr id="4" name="Imagen 3">
            <a:extLst>
              <a:ext uri="{FF2B5EF4-FFF2-40B4-BE49-F238E27FC236}">
                <a16:creationId xmlns:a16="http://schemas.microsoft.com/office/drawing/2014/main" id="{BE4E69F9-7639-4658-B09E-8AC6A4319305}"/>
              </a:ext>
            </a:extLst>
          </p:cNvPr>
          <p:cNvPicPr>
            <a:picLocks noChangeAspect="1"/>
          </p:cNvPicPr>
          <p:nvPr/>
        </p:nvPicPr>
        <p:blipFill>
          <a:blip r:embed="rId2"/>
          <a:stretch>
            <a:fillRect/>
          </a:stretch>
        </p:blipFill>
        <p:spPr>
          <a:xfrm>
            <a:off x="10581956" y="711199"/>
            <a:ext cx="834648" cy="945323"/>
          </a:xfrm>
          <a:prstGeom prst="rect">
            <a:avLst/>
          </a:prstGeom>
        </p:spPr>
      </p:pic>
      <p:pic>
        <p:nvPicPr>
          <p:cNvPr id="5" name="Imagen 4">
            <a:extLst>
              <a:ext uri="{FF2B5EF4-FFF2-40B4-BE49-F238E27FC236}">
                <a16:creationId xmlns:a16="http://schemas.microsoft.com/office/drawing/2014/main" id="{29C8E3E5-C1BB-429C-BF1D-69AD382B90FE}"/>
              </a:ext>
            </a:extLst>
          </p:cNvPr>
          <p:cNvPicPr>
            <a:picLocks noChangeAspect="1"/>
          </p:cNvPicPr>
          <p:nvPr/>
        </p:nvPicPr>
        <p:blipFill rotWithShape="1">
          <a:blip r:embed="rId3"/>
          <a:srcRect l="63127" t="22439" r="28469" b="70856"/>
          <a:stretch/>
        </p:blipFill>
        <p:spPr>
          <a:xfrm>
            <a:off x="684178" y="711199"/>
            <a:ext cx="1634952" cy="733451"/>
          </a:xfrm>
          <a:prstGeom prst="rect">
            <a:avLst/>
          </a:prstGeom>
        </p:spPr>
      </p:pic>
      <p:sp>
        <p:nvSpPr>
          <p:cNvPr id="6" name="Rectángulo: esquinas redondeadas 5">
            <a:extLst>
              <a:ext uri="{FF2B5EF4-FFF2-40B4-BE49-F238E27FC236}">
                <a16:creationId xmlns:a16="http://schemas.microsoft.com/office/drawing/2014/main" id="{83AFD2C8-4D85-4994-82ED-9AF46E169293}"/>
              </a:ext>
            </a:extLst>
          </p:cNvPr>
          <p:cNvSpPr/>
          <p:nvPr/>
        </p:nvSpPr>
        <p:spPr>
          <a:xfrm>
            <a:off x="1295401" y="2556932"/>
            <a:ext cx="8688571" cy="2514798"/>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algn="just"/>
            <a:r>
              <a:rPr lang="es-MX" sz="2400" b="1" dirty="0"/>
              <a:t>5. </a:t>
            </a:r>
            <a:r>
              <a:rPr lang="es-MX" sz="2400" dirty="0"/>
              <a:t>A partir de las fortalezas y debilidades identificadas en los procesos de enseñanza, aprendizaje y acompañamiento, ¿qué estrategias de enseñanza y tipos evaluación resultan pertinentes de cara al nuevo sentido de un servicio educativo que prioriza la promoción del desarrollo y el fortalecimiento de los aprendizajes de la población estudiantil?</a:t>
            </a:r>
            <a:endParaRPr lang="es-CO" sz="2400" dirty="0"/>
          </a:p>
          <a:p>
            <a:pPr algn="ctr"/>
            <a:endParaRPr lang="es-CO" dirty="0"/>
          </a:p>
        </p:txBody>
      </p:sp>
      <p:pic>
        <p:nvPicPr>
          <p:cNvPr id="7" name="Picture 2" descr="Signos De Interrogación Para Colorear Clipart , Png - Signo De Interrogacion  Png, Transparent Png - kindpng">
            <a:extLst>
              <a:ext uri="{FF2B5EF4-FFF2-40B4-BE49-F238E27FC236}">
                <a16:creationId xmlns:a16="http://schemas.microsoft.com/office/drawing/2014/main" id="{602B3F7D-156F-4909-BCAF-A4225E47FB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10280287" y="2951205"/>
            <a:ext cx="916271" cy="172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3991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66EACF-141E-415B-8BB1-4A4EC7869B2A}"/>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63883EBB-71A7-429A-B552-D03677FB1860}"/>
              </a:ext>
            </a:extLst>
          </p:cNvPr>
          <p:cNvSpPr>
            <a:spLocks noGrp="1"/>
          </p:cNvSpPr>
          <p:nvPr>
            <p:ph idx="1"/>
          </p:nvPr>
        </p:nvSpPr>
        <p:spPr/>
        <p:txBody>
          <a:bodyPr/>
          <a:lstStyle/>
          <a:p>
            <a:endParaRPr lang="es-CO" i="1" dirty="0"/>
          </a:p>
        </p:txBody>
      </p:sp>
      <p:pic>
        <p:nvPicPr>
          <p:cNvPr id="4" name="Imagen 3">
            <a:extLst>
              <a:ext uri="{FF2B5EF4-FFF2-40B4-BE49-F238E27FC236}">
                <a16:creationId xmlns:a16="http://schemas.microsoft.com/office/drawing/2014/main" id="{8B411C6A-74A1-4904-9645-CA4F69D90B0B}"/>
              </a:ext>
            </a:extLst>
          </p:cNvPr>
          <p:cNvPicPr>
            <a:picLocks noChangeAspect="1"/>
          </p:cNvPicPr>
          <p:nvPr/>
        </p:nvPicPr>
        <p:blipFill rotWithShape="1">
          <a:blip r:embed="rId2"/>
          <a:srcRect l="63127" t="22439" r="28469" b="70856"/>
          <a:stretch/>
        </p:blipFill>
        <p:spPr>
          <a:xfrm>
            <a:off x="684178" y="711199"/>
            <a:ext cx="1634952" cy="733451"/>
          </a:xfrm>
          <a:prstGeom prst="rect">
            <a:avLst/>
          </a:prstGeom>
        </p:spPr>
      </p:pic>
      <p:pic>
        <p:nvPicPr>
          <p:cNvPr id="5" name="Imagen 4">
            <a:extLst>
              <a:ext uri="{FF2B5EF4-FFF2-40B4-BE49-F238E27FC236}">
                <a16:creationId xmlns:a16="http://schemas.microsoft.com/office/drawing/2014/main" id="{46D1A826-892D-4B01-8B3B-F282A4FF3726}"/>
              </a:ext>
            </a:extLst>
          </p:cNvPr>
          <p:cNvPicPr>
            <a:picLocks noChangeAspect="1"/>
          </p:cNvPicPr>
          <p:nvPr/>
        </p:nvPicPr>
        <p:blipFill>
          <a:blip r:embed="rId3"/>
          <a:stretch>
            <a:fillRect/>
          </a:stretch>
        </p:blipFill>
        <p:spPr>
          <a:xfrm>
            <a:off x="10581956" y="711199"/>
            <a:ext cx="834648" cy="945323"/>
          </a:xfrm>
          <a:prstGeom prst="rect">
            <a:avLst/>
          </a:prstGeom>
        </p:spPr>
      </p:pic>
      <p:sp>
        <p:nvSpPr>
          <p:cNvPr id="6" name="Rectángulo: esquinas redondeadas 5">
            <a:extLst>
              <a:ext uri="{FF2B5EF4-FFF2-40B4-BE49-F238E27FC236}">
                <a16:creationId xmlns:a16="http://schemas.microsoft.com/office/drawing/2014/main" id="{1EA6D929-59F8-4D6D-A8FA-FA8CEB0F31CD}"/>
              </a:ext>
            </a:extLst>
          </p:cNvPr>
          <p:cNvSpPr/>
          <p:nvPr/>
        </p:nvSpPr>
        <p:spPr>
          <a:xfrm>
            <a:off x="1384004" y="2556932"/>
            <a:ext cx="8100237" cy="2573079"/>
          </a:xfrm>
          <a:prstGeom prst="roundRect">
            <a:avLst/>
          </a:prstGeom>
          <a:ln w="28575"/>
        </p:spPr>
        <p:style>
          <a:lnRef idx="2">
            <a:schemeClr val="accent3"/>
          </a:lnRef>
          <a:fillRef idx="1">
            <a:schemeClr val="lt1"/>
          </a:fillRef>
          <a:effectRef idx="0">
            <a:schemeClr val="accent3"/>
          </a:effectRef>
          <a:fontRef idx="minor">
            <a:schemeClr val="dk1"/>
          </a:fontRef>
        </p:style>
        <p:txBody>
          <a:bodyPr rtlCol="0" anchor="ctr"/>
          <a:lstStyle/>
          <a:p>
            <a:pPr algn="just"/>
            <a:r>
              <a:rPr lang="es-MX" sz="2400" b="1" dirty="0"/>
              <a:t>6. </a:t>
            </a:r>
            <a:r>
              <a:rPr lang="es-MX" sz="2400" dirty="0"/>
              <a:t>Con base en el diseño e implementación de los planes de estudio, ¿qué elementos permiten evidenciar un compromiso con el aprendizaje de las y los estudiantes?   </a:t>
            </a:r>
          </a:p>
          <a:p>
            <a:pPr algn="just"/>
            <a:endParaRPr lang="es-MX" sz="2400" dirty="0"/>
          </a:p>
          <a:p>
            <a:pPr algn="just"/>
            <a:r>
              <a:rPr lang="es-MX" sz="2400" i="1" dirty="0"/>
              <a:t>*Defina dichos elementos y justifique de qué manera estos permiten reconocer sus motivaciones, capacidades, fortalezas, debilidades y potencialidades.</a:t>
            </a:r>
            <a:endParaRPr lang="es-CO" sz="2400" i="1" dirty="0"/>
          </a:p>
          <a:p>
            <a:pPr algn="just"/>
            <a:endParaRPr lang="es-CO" sz="2400" dirty="0"/>
          </a:p>
        </p:txBody>
      </p:sp>
      <p:pic>
        <p:nvPicPr>
          <p:cNvPr id="7" name="Picture 2" descr="Signos De Interrogación Para Colorear Clipart , Png - Signo De Interrogacion  Png, Transparent Png - kindpng">
            <a:extLst>
              <a:ext uri="{FF2B5EF4-FFF2-40B4-BE49-F238E27FC236}">
                <a16:creationId xmlns:a16="http://schemas.microsoft.com/office/drawing/2014/main" id="{28D45784-55E0-42AC-A74D-4AFFE23B7F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340">
            <a:off x="9735375" y="3057530"/>
            <a:ext cx="916271" cy="172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17040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ánico">
  <a:themeElements>
    <a:clrScheme name="Orgánico">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ánico">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á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1421</TotalTime>
  <Words>649</Words>
  <Application>Microsoft Office PowerPoint</Application>
  <PresentationFormat>Panorámica</PresentationFormat>
  <Paragraphs>43</Paragraphs>
  <Slides>22</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22</vt:i4>
      </vt:variant>
    </vt:vector>
  </HeadingPairs>
  <TitlesOfParts>
    <vt:vector size="28" baseType="lpstr">
      <vt:lpstr>Arial</vt:lpstr>
      <vt:lpstr>Arial Black</vt:lpstr>
      <vt:lpstr>Baskerville Old Face</vt:lpstr>
      <vt:lpstr>Garamond</vt:lpstr>
      <vt:lpstr>Wingdings</vt:lpstr>
      <vt:lpstr>Orgánico</vt:lpstr>
      <vt:lpstr>INSTITUTO TÉCNICO AGRÍCOLA </vt:lpstr>
      <vt:lpstr>OBJETIVO GENERAL:</vt:lpstr>
      <vt:lpstr>Momento 1 / ROMPER EL HIELO</vt:lpstr>
      <vt:lpstr>Momento 2</vt:lpstr>
      <vt:lpstr>Presentación de PowerPoint</vt:lpstr>
      <vt:lpstr>Presentación de PowerPoint</vt:lpstr>
      <vt:lpstr>Presentación de PowerPoint</vt:lpstr>
      <vt:lpstr>Presentación de PowerPoint</vt:lpstr>
      <vt:lpstr>Presentación de PowerPoint</vt:lpstr>
      <vt:lpstr>Momento 3</vt:lpstr>
      <vt:lpstr>Análisis de resultados 2021</vt:lpstr>
      <vt:lpstr>Rendimiento pruebas externas 2021</vt:lpstr>
      <vt:lpstr>COMPROMISOS EN EL FORTALECIMIENTO CURRICULAR Entrega tabla :Tabla 1. componentes del plan de fortalecimiento </vt:lpstr>
      <vt:lpstr>Datos rendimiento interno primaria 2020</vt:lpstr>
      <vt:lpstr>Datos rendimiento interno primaria 2020</vt:lpstr>
      <vt:lpstr>Datos rendimiento interno primaria 2021</vt:lpstr>
      <vt:lpstr>Datos rendimiento interno primaria 2021</vt:lpstr>
      <vt:lpstr>Datos rendimiento interno Secundaria 2020</vt:lpstr>
      <vt:lpstr>Datos rendimiento interno Secundaria 2020</vt:lpstr>
      <vt:lpstr>Datos rendimiento interno Secundaria 2021</vt:lpstr>
      <vt:lpstr>Datos rendimiento interno Secundaria 2021</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INSTITUTO     TÉCNICO AGRÍCOLA</dc:title>
  <dc:creator>USUARIO}</dc:creator>
  <cp:lastModifiedBy>usuario</cp:lastModifiedBy>
  <cp:revision>73</cp:revision>
  <dcterms:created xsi:type="dcterms:W3CDTF">2021-02-12T21:51:16Z</dcterms:created>
  <dcterms:modified xsi:type="dcterms:W3CDTF">2022-02-11T15:37:11Z</dcterms:modified>
</cp:coreProperties>
</file>